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  <Override PartName="/ppt/charts/style10.xml" ContentType="application/vnd.ms-office.chartstyle+xml"/>
  <Override PartName="/ppt/charts/colors10.xml" ContentType="application/vnd.ms-office.chartcolor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13.xml" ContentType="application/vnd.ms-office.chartstyle+xml"/>
  <Override PartName="/ppt/charts/colors13.xml" ContentType="application/vnd.ms-office.chartcolorstyle+xml"/>
  <Override PartName="/ppt/charts/style14.xml" ContentType="application/vnd.ms-office.chartstyle+xml"/>
  <Override PartName="/ppt/charts/colors14.xml" ContentType="application/vnd.ms-office.chartcolorstyle+xml"/>
  <Override PartName="/ppt/charts/style15.xml" ContentType="application/vnd.ms-office.chartstyle+xml"/>
  <Override PartName="/ppt/charts/colors15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401" r:id="rId2"/>
    <p:sldId id="402" r:id="rId3"/>
    <p:sldId id="407" r:id="rId4"/>
    <p:sldId id="409" r:id="rId5"/>
    <p:sldId id="411" r:id="rId6"/>
    <p:sldId id="412" r:id="rId7"/>
    <p:sldId id="394" r:id="rId8"/>
    <p:sldId id="416" r:id="rId9"/>
    <p:sldId id="413" r:id="rId10"/>
    <p:sldId id="417" r:id="rId11"/>
    <p:sldId id="414" r:id="rId12"/>
    <p:sldId id="415" r:id="rId13"/>
    <p:sldId id="353" r:id="rId14"/>
    <p:sldId id="355" r:id="rId15"/>
    <p:sldId id="357" r:id="rId16"/>
    <p:sldId id="434" r:id="rId17"/>
    <p:sldId id="421" r:id="rId18"/>
    <p:sldId id="435" r:id="rId19"/>
    <p:sldId id="422" r:id="rId20"/>
    <p:sldId id="423" r:id="rId21"/>
    <p:sldId id="425" r:id="rId22"/>
    <p:sldId id="426" r:id="rId23"/>
    <p:sldId id="427" r:id="rId24"/>
    <p:sldId id="428" r:id="rId25"/>
    <p:sldId id="430" r:id="rId26"/>
    <p:sldId id="432" r:id="rId27"/>
    <p:sldId id="433" r:id="rId28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  <a:srgbClr val="663300"/>
    <a:srgbClr val="993300"/>
    <a:srgbClr val="006666"/>
    <a:srgbClr val="009999"/>
    <a:srgbClr val="006699"/>
    <a:srgbClr val="800000"/>
    <a:srgbClr val="9E9E9E"/>
    <a:srgbClr val="008080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95" autoAdjust="0"/>
    <p:restoredTop sz="97025" autoAdjust="0"/>
  </p:normalViewPr>
  <p:slideViewPr>
    <p:cSldViewPr>
      <p:cViewPr varScale="1">
        <p:scale>
          <a:sx n="113" d="100"/>
          <a:sy n="113" d="100"/>
        </p:scale>
        <p:origin x="-264" y="-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_____Microsoft_Excel15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69520749390844"/>
          <c:y val="0.13779087188357633"/>
          <c:w val="0.72508421105521004"/>
          <c:h val="0.8107681333124493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noFill/>
            </a:ln>
          </c:spPr>
          <c:explosion val="7"/>
          <c:dPt>
            <c:idx val="0"/>
            <c:bubble3D val="0"/>
            <c:explosion val="17"/>
            <c:spPr>
              <a:solidFill>
                <a:srgbClr val="00666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3F9-4DC8-94AF-F0900125F5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3F9-4DC8-94AF-F0900125F56F}"/>
              </c:ext>
            </c:extLst>
          </c:dPt>
          <c:dPt>
            <c:idx val="2"/>
            <c:bubble3D val="0"/>
            <c:explosion val="17"/>
            <c:spPr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3F9-4DC8-94AF-F0900125F56F}"/>
              </c:ext>
            </c:extLst>
          </c:dPt>
          <c:dPt>
            <c:idx val="3"/>
            <c:bubble3D val="0"/>
            <c:explosion val="9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3F9-4DC8-94AF-F0900125F56F}"/>
              </c:ext>
            </c:extLst>
          </c:dPt>
          <c:dPt>
            <c:idx val="4"/>
            <c:bubble3D val="0"/>
            <c:explosion val="3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63F9-4DC8-94AF-F0900125F56F}"/>
              </c:ext>
            </c:extLst>
          </c:dPt>
          <c:dPt>
            <c:idx val="5"/>
            <c:bubble3D val="0"/>
            <c:explosion val="18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3F9-4DC8-94AF-F0900125F56F}"/>
              </c:ext>
            </c:extLst>
          </c:dPt>
          <c:dLbls>
            <c:dLbl>
              <c:idx val="0"/>
              <c:layout>
                <c:manualLayout>
                  <c:x val="-0.13857977807969865"/>
                  <c:y val="9.03852243552638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6691836514075943"/>
                      <c:h val="0.1178049572218854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3F9-4DC8-94AF-F0900125F56F}"/>
                </c:ext>
              </c:extLst>
            </c:dLbl>
            <c:dLbl>
              <c:idx val="1"/>
              <c:layout>
                <c:manualLayout>
                  <c:x val="0.10246240890563947"/>
                  <c:y val="-0.12352208935166584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8548737861909603"/>
                      <c:h val="0.1100185799345786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3F9-4DC8-94AF-F0900125F56F}"/>
                </c:ext>
              </c:extLst>
            </c:dLbl>
            <c:dLbl>
              <c:idx val="2"/>
              <c:layout>
                <c:manualLayout>
                  <c:x val="-1.9265642041731736E-3"/>
                  <c:y val="-1.801811004496866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9388503649357195"/>
                      <c:h val="9.2579603158929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3F9-4DC8-94AF-F0900125F56F}"/>
                </c:ext>
              </c:extLst>
            </c:dLbl>
            <c:dLbl>
              <c:idx val="3"/>
              <c:layout>
                <c:manualLayout>
                  <c:x val="0.16538723889751397"/>
                  <c:y val="-0.148127166429451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312473880728527"/>
                      <c:h val="0.10403958232184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3F9-4DC8-94AF-F0900125F56F}"/>
                </c:ext>
              </c:extLst>
            </c:dLbl>
            <c:dLbl>
              <c:idx val="4"/>
              <c:layout>
                <c:manualLayout>
                  <c:x val="9.9906260166356481E-2"/>
                  <c:y val="4.814680191315440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513875492085277"/>
                      <c:h val="0.10403958232184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3F9-4DC8-94AF-F0900125F56F}"/>
                </c:ext>
              </c:extLst>
            </c:dLbl>
            <c:dLbl>
              <c:idx val="5"/>
              <c:layout>
                <c:manualLayout>
                  <c:x val="0.10131984366205544"/>
                  <c:y val="-3.49297378833175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6121226362666065"/>
                      <c:h val="0.1040396886470584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63F9-4DC8-94AF-F0900125F5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Расходы на социальную сферу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#,##0">
                  <c:v>20200</c:v>
                </c:pt>
                <c:pt idx="1">
                  <c:v>0</c:v>
                </c:pt>
                <c:pt idx="2" formatCode="#,##0">
                  <c:v>231</c:v>
                </c:pt>
                <c:pt idx="3" formatCode="#,##0">
                  <c:v>13749</c:v>
                </c:pt>
                <c:pt idx="4" formatCode="#,##0">
                  <c:v>10235</c:v>
                </c:pt>
                <c:pt idx="5" formatCode="#,##0">
                  <c:v>6103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63F9-4DC8-94AF-F0900125F56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183795103212104"/>
          <c:y val="7.6280988615341314E-2"/>
          <c:w val="0.68454585118227074"/>
          <c:h val="0.7929516023297880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explosion val="14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D9-4F6D-911B-C45D942F2AF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D9-4F6D-911B-C45D942F2AFE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340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6D9-4F6D-911B-C45D942F2A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</c:spPr>
          <c:explosion val="1"/>
          <c:dPt>
            <c:idx val="0"/>
            <c:bubble3D val="0"/>
            <c:explosion val="14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22-4A85-B5C1-53C643482780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22-4A85-B5C1-53C643482780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9299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1B22-4A85-B5C1-53C6434827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explosion val="16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478-4118-852D-CA0FFCD2E44D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478-4118-852D-CA0FFCD2E44D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5367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E478-4118-852D-CA0FFCD2E4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7401692182549"/>
          <c:y val="0.10513984841648626"/>
          <c:w val="0.62987698394934943"/>
          <c:h val="0.894860151583513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</c:spPr>
          <c:explosion val="1"/>
          <c:dPt>
            <c:idx val="0"/>
            <c:bubble3D val="0"/>
            <c:explosion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8A2-436E-94A9-8432F4D4DA5B}"/>
              </c:ext>
            </c:extLst>
          </c:dPt>
          <c:dPt>
            <c:idx val="1"/>
            <c:bubble3D val="0"/>
            <c:explosion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8A2-436E-94A9-8432F4D4DA5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8A2-436E-94A9-8432F4D4DA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433725205679358E-2"/>
          <c:w val="0.62987698394934943"/>
          <c:h val="0.894860151583513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c:spPr>
          <c:explosion val="1"/>
          <c:dPt>
            <c:idx val="0"/>
            <c:bubble3D val="0"/>
            <c:explosion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0C1-4C18-90BF-44DDB74BE7C4}"/>
              </c:ext>
            </c:extLst>
          </c:dPt>
          <c:dPt>
            <c:idx val="1"/>
            <c:bubble3D val="0"/>
            <c:explosion val="0"/>
            <c:spPr>
              <a:solidFill>
                <a:schemeClr val="accent5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0C1-4C18-90BF-44DDB74BE7C4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0C1-4C18-90BF-44DDB74BE7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367767648163786"/>
          <c:y val="7.7937751193549332E-3"/>
          <c:w val="0.62987698394934943"/>
          <c:h val="0.89486015158351373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240-401D-961F-368CFDBA98E2}"/>
              </c:ext>
            </c:extLst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240-401D-961F-368CFDBA98E2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240-401D-961F-368CFDBA98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23184476153762E-2"/>
          <c:y val="0.17666091372203474"/>
          <c:w val="0.57326896348598277"/>
          <c:h val="0.7983091283744314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ln>
              <a:noFill/>
            </a:ln>
          </c:spPr>
          <c:explosion val="7"/>
          <c:dPt>
            <c:idx val="0"/>
            <c:bubble3D val="0"/>
            <c:explosion val="17"/>
            <c:spPr>
              <a:solidFill>
                <a:srgbClr val="006666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5A3-4973-98C4-60F55A4A9566}"/>
              </c:ext>
            </c:extLst>
          </c:dPt>
          <c:dPt>
            <c:idx val="1"/>
            <c:bubble3D val="0"/>
            <c:explosion val="28"/>
            <c:spPr>
              <a:solidFill>
                <a:schemeClr val="tx1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5A3-4973-98C4-60F55A4A9566}"/>
              </c:ext>
            </c:extLst>
          </c:dPt>
          <c:dPt>
            <c:idx val="2"/>
            <c:bubble3D val="0"/>
            <c:explosion val="20"/>
            <c:spPr>
              <a:solidFill>
                <a:schemeClr val="bg1">
                  <a:lumMod val="5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5A3-4973-98C4-60F55A4A9566}"/>
              </c:ext>
            </c:extLst>
          </c:dPt>
          <c:dPt>
            <c:idx val="3"/>
            <c:bubble3D val="0"/>
            <c:explosion val="9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75A3-4973-98C4-60F55A4A9566}"/>
              </c:ext>
            </c:extLst>
          </c:dPt>
          <c:dPt>
            <c:idx val="4"/>
            <c:bubble3D val="0"/>
            <c:explosion val="3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75A3-4973-98C4-60F55A4A9566}"/>
              </c:ext>
            </c:extLst>
          </c:dPt>
          <c:dPt>
            <c:idx val="5"/>
            <c:bubble3D val="0"/>
            <c:explosion val="23"/>
            <c:spPr>
              <a:solidFill>
                <a:schemeClr val="accent6">
                  <a:lumMod val="20000"/>
                  <a:lumOff val="8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75A3-4973-98C4-60F55A4A956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790C-4C1E-9C43-98BC768C546F}"/>
              </c:ext>
            </c:extLst>
          </c:dPt>
          <c:dLbls>
            <c:dLbl>
              <c:idx val="0"/>
              <c:layout>
                <c:manualLayout>
                  <c:x val="-0.17393746067972149"/>
                  <c:y val="0.1865133516219770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4445281242286168"/>
                      <c:h val="6.666420504036579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75A3-4973-98C4-60F55A4A9566}"/>
                </c:ext>
              </c:extLst>
            </c:dLbl>
            <c:dLbl>
              <c:idx val="1"/>
              <c:layout>
                <c:manualLayout>
                  <c:x val="4.4541935208192801E-2"/>
                  <c:y val="-6.8894279083074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5A3-4973-98C4-60F55A4A9566}"/>
                </c:ext>
              </c:extLst>
            </c:dLbl>
            <c:dLbl>
              <c:idx val="2"/>
              <c:layout>
                <c:manualLayout>
                  <c:x val="6.7870896385099581E-3"/>
                  <c:y val="-9.003977890304347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6352482423928991"/>
                      <c:h val="8.168078024107124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75A3-4973-98C4-60F55A4A9566}"/>
                </c:ext>
              </c:extLst>
            </c:dLbl>
            <c:dLbl>
              <c:idx val="3"/>
              <c:layout>
                <c:manualLayout>
                  <c:x val="-0.22393616351589385"/>
                  <c:y val="-0.1796298741196918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33312473880728527"/>
                      <c:h val="0.104039582321842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75A3-4973-98C4-60F55A4A9566}"/>
                </c:ext>
              </c:extLst>
            </c:dLbl>
            <c:dLbl>
              <c:idx val="4"/>
              <c:layout>
                <c:manualLayout>
                  <c:x val="7.573500545381083E-2"/>
                  <c:y val="-4.30235606857736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769485976495647"/>
                      <c:h val="7.13473005491263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75A3-4973-98C4-60F55A4A9566}"/>
                </c:ext>
              </c:extLst>
            </c:dLbl>
            <c:dLbl>
              <c:idx val="5"/>
              <c:layout>
                <c:manualLayout>
                  <c:x val="-1.9645450789228809E-2"/>
                  <c:y val="4.718074278599603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9997937611797115"/>
                      <c:h val="0.104039605098284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75A3-4973-98C4-60F55A4A9566}"/>
                </c:ext>
              </c:extLst>
            </c:dLbl>
            <c:dLbl>
              <c:idx val="6"/>
              <c:layout>
                <c:manualLayout>
                  <c:x val="5.1807006439655363E-2"/>
                  <c:y val="-1.822364972934950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90C-4C1E-9C43-98BC768C54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6"/>
                <c:pt idx="0">
                  <c:v>Общегосударственные вопросы</c:v>
                </c:pt>
                <c:pt idx="1">
                  <c:v>Национальная оборона</c:v>
                </c:pt>
                <c:pt idx="2">
                  <c:v>Национальная безопасность и правоохранительная деятельность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Расходы на социальную сферу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19393</c:v>
                </c:pt>
                <c:pt idx="1">
                  <c:v>407</c:v>
                </c:pt>
                <c:pt idx="2">
                  <c:v>3874</c:v>
                </c:pt>
                <c:pt idx="3">
                  <c:v>15499</c:v>
                </c:pt>
                <c:pt idx="4">
                  <c:v>36828</c:v>
                </c:pt>
                <c:pt idx="5">
                  <c:v>6140</c:v>
                </c:pt>
                <c:pt idx="6" formatCode="General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C-75A3-4973-98C4-60F55A4A956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9949280449639662E-2"/>
          <c:w val="0.96562499999999996"/>
          <c:h val="0.8106704102687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A1C-46AD-87DD-268388C6919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A1C-46AD-87DD-268388C6919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A1C-46AD-87DD-268388C6919D}"/>
              </c:ext>
            </c:extLst>
          </c:dPt>
          <c:dLbls>
            <c:dLbl>
              <c:idx val="0"/>
              <c:layout>
                <c:manualLayout>
                  <c:x val="-1.1120704299597052E-2"/>
                  <c:y val="-7.92122047741525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1C-46AD-87DD-268388C6919D}"/>
                </c:ext>
              </c:extLst>
            </c:dLbl>
            <c:dLbl>
              <c:idx val="1"/>
              <c:layout>
                <c:manualLayout>
                  <c:x val="-4.1702641123489365E-3"/>
                  <c:y val="-6.5632969670012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1C-46AD-87DD-268388C6919D}"/>
                </c:ext>
              </c:extLst>
            </c:dLbl>
            <c:dLbl>
              <c:idx val="2"/>
              <c:layout>
                <c:manualLayout>
                  <c:x val="-5.5603521497985135E-2"/>
                  <c:y val="-4.5264117013801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A1C-46AD-87DD-268388C691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Обеспечение деятельности органов МСУ</c:v>
                </c:pt>
                <c:pt idx="1">
                  <c:v>Непрограммные расходы</c:v>
                </c:pt>
                <c:pt idx="2">
                  <c:v>Программные расходы</c:v>
                </c:pt>
              </c:strCache>
            </c:strRef>
          </c:cat>
          <c:val>
            <c:numRef>
              <c:f>Лист1!$B$2:$B$4</c:f>
              <c:numCache>
                <c:formatCode>#,##0</c:formatCode>
                <c:ptCount val="3"/>
                <c:pt idx="0">
                  <c:v>16746</c:v>
                </c:pt>
                <c:pt idx="1">
                  <c:v>4183</c:v>
                </c:pt>
                <c:pt idx="2">
                  <c:v>61212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A1C-46AD-87DD-268388C6919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2026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826149626723144E-2"/>
                  <c:y val="-6.563299652296711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Bahnschrift" panose="020B0502040204020203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6118320685757975"/>
                      <c:h val="4.89078247275024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2A1C-46AD-87DD-268388C6919D}"/>
                </c:ext>
              </c:extLst>
            </c:dLbl>
            <c:dLbl>
              <c:idx val="1"/>
              <c:layout>
                <c:manualLayout>
                  <c:x val="3.1972024861341451E-2"/>
                  <c:y val="-8.14754106248425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A1C-46AD-87DD-268388C6919D}"/>
                </c:ext>
              </c:extLst>
            </c:dLbl>
            <c:dLbl>
              <c:idx val="2"/>
              <c:layout>
                <c:manualLayout>
                  <c:x val="5.4213433460535511E-2"/>
                  <c:y val="-4.0737705312421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A1C-46AD-87DD-268388C691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hnschrift" panose="020B0502040204020203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Обеспечение деятельности органов МСУ</c:v>
                </c:pt>
                <c:pt idx="1">
                  <c:v>Непрограммные расходы</c:v>
                </c:pt>
                <c:pt idx="2">
                  <c:v>Программные расходы</c:v>
                </c:pt>
              </c:strCache>
            </c:strRef>
          </c:cat>
          <c:val>
            <c:numRef>
              <c:f>Лист1!$C$2:$C$4</c:f>
              <c:numCache>
                <c:formatCode>#,##0</c:formatCode>
                <c:ptCount val="3"/>
                <c:pt idx="0">
                  <c:v>17274</c:v>
                </c:pt>
                <c:pt idx="1">
                  <c:v>3881</c:v>
                </c:pt>
                <c:pt idx="2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2A1C-46AD-87DD-268388C6919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64919040"/>
        <c:axId val="64920576"/>
        <c:axId val="0"/>
      </c:bar3DChart>
      <c:catAx>
        <c:axId val="6491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64920576"/>
        <c:crosses val="autoZero"/>
        <c:auto val="1"/>
        <c:lblAlgn val="ctr"/>
        <c:lblOffset val="100"/>
        <c:noMultiLvlLbl val="0"/>
      </c:catAx>
      <c:valAx>
        <c:axId val="6492057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64919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4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E5-4D14-B7B9-D6D3684A6709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E5-4D14-B7B9-D6D3684A670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3878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BE5-4D14-B7B9-D6D3684A67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4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143-4DA0-9E48-A842AF44976B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143-4DA0-9E48-A842AF44976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5188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43-4DA0-9E48-A842AF4497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2546991751131"/>
          <c:y val="0.11401605855381607"/>
          <c:w val="0.6211206863324702"/>
          <c:h val="0.854888652749688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18"/>
          <c:dPt>
            <c:idx val="0"/>
            <c:bubble3D val="0"/>
            <c:explosion val="0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225-40B9-9834-E798A3B4A9A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225-40B9-9834-E798A3B4A9A1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1120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225-40B9-9834-E798A3B4A9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explosion val="9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89C-4494-8318-B3E6D48FCC5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89C-4494-8318-B3E6D48FCC5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3334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89C-4494-8318-B3E6D48FCC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explosion val="14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C6F-4047-B4CA-44A63CAEE0D9}"/>
              </c:ext>
            </c:extLst>
          </c:dPt>
          <c:dPt>
            <c:idx val="1"/>
            <c:bubble3D val="0"/>
            <c:explosion val="3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C6F-4047-B4CA-44A63CAEE0D9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64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C6F-4047-B4CA-44A63CAEE0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explosion val="1"/>
          <c:dPt>
            <c:idx val="0"/>
            <c:bubble3D val="0"/>
            <c:explosion val="15"/>
            <c:spPr>
              <a:solidFill>
                <a:schemeClr val="accent5">
                  <a:lumMod val="75000"/>
                </a:schemeClr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3F0-483E-A386-908CCEBBD0E6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3F0-483E-A386-908CCEBBD0E6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772</c:v>
                </c:pt>
                <c:pt idx="1">
                  <c:v>29363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3F0-483E-A386-908CCEBBD0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9871D-2F5E-4F26-BF06-7693F4FA4AA1}" type="datetimeFigureOut">
              <a:rPr lang="ru-RU" smtClean="0"/>
              <a:t>12.02.2026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E737C-8BC5-466A-83B4-67B6E56016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083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50EBE-C29B-4376-AD74-80E75EC62BCB}" type="datetime1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13BFC-AB98-4EFC-A632-1B427161C37C}" type="datetime1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35D13-04C7-481F-9660-5D58489D07FE}" type="datetime1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3DCEB-844A-4334-8F84-6B24380398D7}" type="datetime1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83314-78F7-4711-BFC6-8F1AA142D82D}" type="datetime1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21049-A291-478E-9B5D-E59B6E3A77FF}" type="datetime1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049A8-5AEB-4D21-87F9-977CBDB561D2}" type="datetime1">
              <a:rPr lang="ru-RU" smtClean="0"/>
              <a:t>12.02.2026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295B4-2903-4ABD-8A0D-6BC7C928279A}" type="datetime1">
              <a:rPr lang="ru-RU" smtClean="0"/>
              <a:t>12.02.2026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E8969-599B-41E0-A35A-CB465CED87B0}" type="datetime1">
              <a:rPr lang="ru-RU" smtClean="0"/>
              <a:t>12.02.2026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E000-BFED-4E85-B38B-BDB21EFB2439}" type="datetime1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364F-DF5F-4AB6-9E10-78E8F8BC0466}" type="datetime1">
              <a:rPr lang="ru-RU" smtClean="0"/>
              <a:t>12.02.2026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85A1A-B6A8-457A-967C-2800BCA9C46C}" type="datetime1">
              <a:rPr lang="ru-RU" smtClean="0"/>
              <a:t>12.02.2026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10" Type="http://schemas.openxmlformats.org/officeDocument/2006/relationships/chart" Target="../charts/chart12.xml"/><Relationship Id="rId4" Type="http://schemas.openxmlformats.org/officeDocument/2006/relationships/chart" Target="../charts/chart6.xml"/><Relationship Id="rId9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f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chart" Target="../charts/chart15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6.jpg"/><Relationship Id="rId7" Type="http://schemas.openxmlformats.org/officeDocument/2006/relationships/image" Target="../media/image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3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-10210"/>
            <a:ext cx="12192000" cy="6868209"/>
          </a:xfrm>
          <a:prstGeom prst="rect">
            <a:avLst/>
          </a:prstGeom>
          <a:gradFill>
            <a:gsLst>
              <a:gs pos="0">
                <a:schemeClr val="accent4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34998" y="764704"/>
            <a:ext cx="741741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66330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БЮДЖЕТ ДЛЯ ГРАЖДАН</a:t>
            </a:r>
            <a:endParaRPr lang="ru-RU" sz="4000" b="1" dirty="0">
              <a:solidFill>
                <a:srgbClr val="663300"/>
              </a:solidFill>
              <a:latin typeface="Arial Black" panose="020B0A040201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34998" y="2420888"/>
            <a:ext cx="63022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3300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" panose="020B0604020202020204" pitchFamily="34" charset="0"/>
              </a:rPr>
              <a:t>по проекту бюджета муниципального образования</a:t>
            </a:r>
            <a: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/>
            </a:r>
            <a:b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</a:br>
            <a: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Batang" panose="02030600000101010101" pitchFamily="18" charset="-127"/>
                <a:cs typeface="Arial" panose="020B0604020202020204" pitchFamily="34" charset="0"/>
              </a:rPr>
              <a:t>Будогощское городское поселение</a:t>
            </a:r>
          </a:p>
          <a:p>
            <a:r>
              <a:rPr lang="ru-RU" b="1" dirty="0">
                <a:solidFill>
                  <a:srgbClr val="663300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" panose="020B0604020202020204" pitchFamily="34" charset="0"/>
              </a:rPr>
              <a:t>Киришского муниципального </a:t>
            </a:r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" panose="020B0604020202020204" pitchFamily="34" charset="0"/>
              </a:rPr>
              <a:t>района </a:t>
            </a:r>
          </a:p>
          <a:p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Arial" panose="020B0604020202020204" pitchFamily="34" charset="0"/>
              </a:rPr>
              <a:t>Ленинградской области</a:t>
            </a:r>
            <a:endParaRPr lang="ru-RU" sz="2100" b="1" dirty="0">
              <a:solidFill>
                <a:srgbClr val="663300"/>
              </a:solidFill>
              <a:latin typeface="Book Antiqua" panose="02040602050305030304" pitchFamily="18" charset="0"/>
              <a:ea typeface="Batang" panose="02030600000101010101" pitchFamily="18" charset="-127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51384" y="4149080"/>
            <a:ext cx="346959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на</a:t>
            </a:r>
            <a:r>
              <a:rPr lang="ru-RU" sz="135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2026</a:t>
            </a:r>
            <a:r>
              <a:rPr lang="ru-RU" sz="135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год </a:t>
            </a:r>
          </a:p>
          <a:p>
            <a:r>
              <a:rPr lang="ru-RU" sz="140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 на плановый период </a:t>
            </a:r>
            <a:r>
              <a:rPr lang="ru-RU" sz="135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/>
            </a:r>
            <a:br>
              <a:rPr lang="ru-RU" sz="135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</a:br>
            <a:r>
              <a:rPr lang="ru-RU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2027</a:t>
            </a:r>
            <a:r>
              <a:rPr lang="ru-RU" sz="150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 </a:t>
            </a:r>
            <a:r>
              <a:rPr lang="ru-RU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cs typeface="Arial" panose="020B0604020202020204" pitchFamily="34" charset="0"/>
              </a:rPr>
              <a:t>2028</a:t>
            </a:r>
            <a:r>
              <a:rPr lang="ru-RU" sz="150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годов</a:t>
            </a:r>
            <a:endParaRPr lang="ru-RU" sz="1400" dirty="0">
              <a:solidFill>
                <a:srgbClr val="66330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9562861" y="476672"/>
            <a:ext cx="1868667" cy="1897328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554204" y="1949450"/>
            <a:ext cx="2757091" cy="255271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465955" y="4287992"/>
            <a:ext cx="2248345" cy="212816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144278" y="5711434"/>
            <a:ext cx="2031326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2026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135536" y="4177778"/>
            <a:ext cx="2031326" cy="923330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2027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60786" y="5492822"/>
            <a:ext cx="2031325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 Black" panose="020B0A04020102020204" pitchFamily="34" charset="0"/>
              </a:rPr>
              <a:t>2028</a:t>
            </a:r>
          </a:p>
        </p:txBody>
      </p:sp>
    </p:spTree>
    <p:extLst>
      <p:ext uri="{BB962C8B-B14F-4D97-AF65-F5344CB8AC3E}">
        <p14:creationId xmlns:p14="http://schemas.microsoft.com/office/powerpoint/2010/main" val="26800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14" y="116632"/>
            <a:ext cx="10972800" cy="81255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Структура доходов бюджета </a:t>
            </a:r>
            <a:r>
              <a:rPr lang="ru-RU" sz="1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за 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2024-2028</a:t>
            </a:r>
            <a:r>
              <a:rPr lang="ru-RU" sz="1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годы </a:t>
            </a:r>
            <a:r>
              <a:rPr lang="ru-RU" sz="16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endParaRPr lang="ru-RU" sz="1600" b="1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2008555"/>
              </p:ext>
            </p:extLst>
          </p:nvPr>
        </p:nvGraphicFramePr>
        <p:xfrm>
          <a:off x="119336" y="929190"/>
          <a:ext cx="11833315" cy="5893802"/>
        </p:xfrm>
        <a:graphic>
          <a:graphicData uri="http://schemas.openxmlformats.org/drawingml/2006/table">
            <a:tbl>
              <a:tblPr>
                <a:tableStyleId>{1E171933-4619-4E11-9A3F-F7608DF75F80}</a:tableStyleId>
              </a:tblPr>
              <a:tblGrid>
                <a:gridCol w="22464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569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585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605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942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4791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23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4469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7234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1075755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672347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39958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Наименование </a:t>
                      </a:r>
                      <a:r>
                        <a:rPr lang="ru-RU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доходов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2024</a:t>
                      </a:r>
                      <a:endParaRPr lang="ru-RU" sz="20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2025</a:t>
                      </a:r>
                      <a:r>
                        <a:rPr lang="ru-RU" sz="20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endParaRPr lang="ru-RU" sz="20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2026</a:t>
                      </a:r>
                      <a:r>
                        <a:rPr lang="ru-RU" sz="20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endParaRPr lang="ru-RU" sz="20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2027</a:t>
                      </a:r>
                      <a:r>
                        <a:rPr lang="ru-RU" sz="20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 </a:t>
                      </a:r>
                      <a:endParaRPr lang="ru-RU" sz="20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2400" b="1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2028 </a:t>
                      </a:r>
                      <a:endParaRPr lang="ru-RU" sz="20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23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Факт 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Прогноз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Прогноз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Прогноз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Прогноз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rPr>
                        <a:t>%</a:t>
                      </a:r>
                      <a:endParaRPr lang="ru-RU" sz="16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778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Налоговые</a:t>
                      </a:r>
                    </a:p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 и </a:t>
                      </a:r>
                    </a:p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неналоговые доходы</a:t>
                      </a:r>
                      <a:endParaRPr lang="ru-RU" sz="12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26 979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28 235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30 553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33 239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34 779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Налог на доходы </a:t>
                      </a:r>
                      <a:r>
                        <a:rPr lang="ru-RU" sz="14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физических лиц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8 148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8 934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10 024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10 896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11 724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Акцизы</a:t>
                      </a:r>
                      <a:endParaRPr lang="ru-RU" sz="14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7007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6 968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8 040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10 750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11 214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4216825"/>
                  </a:ext>
                </a:extLst>
              </a:tr>
              <a:tr h="4353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Налоги на имущество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4 285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5 420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19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5 458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5 513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5 568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028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Доходы от имущества 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6 904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6 260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6 381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5 417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5 597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Прочие доходы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635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653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650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663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676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957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Arial Black" panose="020B0A04020102020204" pitchFamily="34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50 171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49 709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19 665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19 860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19 268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707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Дотации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23 539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20 497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17 674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17 869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17 277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2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Субвенции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410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Субсидии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12 286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14 957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65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</a:rPr>
                        <a:t>Иные МБТ</a:t>
                      </a:r>
                      <a:endParaRPr lang="ru-RU" sz="1400" b="0" i="1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14 769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13 678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0" i="0" u="none" strike="noStrike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28</a:t>
                      </a:r>
                      <a:endParaRPr lang="ru-RU" sz="20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 1 991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1 991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1 991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10</a:t>
                      </a:r>
                      <a:endParaRPr kumimoji="0" lang="ru-RU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9958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Arial Black" panose="020B0A04020102020204" pitchFamily="34" charset="0"/>
                        </a:rPr>
                        <a:t>Итого:</a:t>
                      </a:r>
                      <a:endParaRPr lang="ru-RU" sz="1400" b="1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Arial Black" panose="020B0A04020102020204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77 150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77 944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400" b="1" i="0" u="none" strike="noStrike" dirty="0" smtClean="0">
                          <a:solidFill>
                            <a:schemeClr val="accent4"/>
                          </a:solidFill>
                          <a:effectLst/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2400" b="1" i="0" u="none" strike="noStrike" dirty="0">
                        <a:solidFill>
                          <a:schemeClr val="accent4"/>
                        </a:solidFill>
                        <a:effectLst/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50 218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53 099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54 047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accent4"/>
                          </a:solidFill>
                          <a:effectLst/>
                          <a:uLnTx/>
                          <a:uFillTx/>
                          <a:latin typeface="Bahnschrift" panose="020B0502040204020203" pitchFamily="34" charset="0"/>
                          <a:ea typeface="+mn-ea"/>
                          <a:cs typeface="Arial" panose="020B0604020202020204" pitchFamily="34" charset="0"/>
                        </a:rPr>
                        <a:t>100</a:t>
                      </a:r>
                      <a:endParaRPr kumimoji="0" lang="ru-RU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4"/>
                        </a:solidFill>
                        <a:effectLst/>
                        <a:uLnTx/>
                        <a:uFillTx/>
                        <a:latin typeface="Bahnschrift" panose="020B0502040204020203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9004" marR="9004" marT="6753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09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82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477" y="375846"/>
            <a:ext cx="81756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СТРУКТУРА ДОХОДОВ БЮДЖЕТА </a:t>
            </a:r>
            <a:r>
              <a:rPr lang="ru-RU" sz="14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(тыс. руб.)</a:t>
            </a:r>
            <a:endParaRPr lang="ru-RU" sz="14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05057" y="3398089"/>
            <a:ext cx="1928733" cy="369332"/>
          </a:xfrm>
          <a:prstGeom prst="rect">
            <a:avLst/>
          </a:prstGeom>
          <a:solidFill>
            <a:srgbClr val="006666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FangSong" panose="02010609060101010101" pitchFamily="49" charset="-122"/>
              </a:rPr>
              <a:t>2026 / 50 218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703297" y="2809469"/>
            <a:ext cx="1928733" cy="369332"/>
          </a:xfrm>
          <a:prstGeom prst="rect">
            <a:avLst/>
          </a:prstGeom>
          <a:solidFill>
            <a:schemeClr val="accent4"/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Bookman Old Style" panose="02050604050505020204" pitchFamily="18" charset="0"/>
                <a:ea typeface="FangSong" panose="02010609060101010101" pitchFamily="49" charset="-122"/>
              </a:rPr>
              <a:t>2025 / 77 944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28" name="Group 173"/>
          <p:cNvGrpSpPr/>
          <p:nvPr/>
        </p:nvGrpSpPr>
        <p:grpSpPr>
          <a:xfrm>
            <a:off x="1415480" y="2368317"/>
            <a:ext cx="1186481" cy="2646765"/>
            <a:chOff x="571472" y="1214428"/>
            <a:chExt cx="928694" cy="2071702"/>
          </a:xfrm>
        </p:grpSpPr>
        <p:sp>
          <p:nvSpPr>
            <p:cNvPr id="29" name="Rectangle 7"/>
            <p:cNvSpPr/>
            <p:nvPr/>
          </p:nvSpPr>
          <p:spPr>
            <a:xfrm>
              <a:off x="571472" y="3143254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0" name="Rectangle 8"/>
            <p:cNvSpPr/>
            <p:nvPr/>
          </p:nvSpPr>
          <p:spPr>
            <a:xfrm>
              <a:off x="571472" y="2928940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1" name="Rectangle 9"/>
            <p:cNvSpPr/>
            <p:nvPr/>
          </p:nvSpPr>
          <p:spPr>
            <a:xfrm>
              <a:off x="571472" y="2714626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2" name="Rectangle 10"/>
            <p:cNvSpPr/>
            <p:nvPr/>
          </p:nvSpPr>
          <p:spPr>
            <a:xfrm>
              <a:off x="571472" y="2500312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3" name="Rectangle 11"/>
            <p:cNvSpPr/>
            <p:nvPr/>
          </p:nvSpPr>
          <p:spPr>
            <a:xfrm>
              <a:off x="571472" y="228599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4" name="Rectangle 12"/>
            <p:cNvSpPr/>
            <p:nvPr/>
          </p:nvSpPr>
          <p:spPr>
            <a:xfrm>
              <a:off x="571472" y="2071684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5" name="Rectangle 13"/>
            <p:cNvSpPr/>
            <p:nvPr/>
          </p:nvSpPr>
          <p:spPr>
            <a:xfrm>
              <a:off x="571472" y="1857370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6" name="Rectangle 14"/>
            <p:cNvSpPr/>
            <p:nvPr/>
          </p:nvSpPr>
          <p:spPr>
            <a:xfrm>
              <a:off x="571472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7" name="Rectangle 15"/>
            <p:cNvSpPr/>
            <p:nvPr/>
          </p:nvSpPr>
          <p:spPr>
            <a:xfrm>
              <a:off x="571472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8" name="Rectangle 16"/>
            <p:cNvSpPr/>
            <p:nvPr/>
          </p:nvSpPr>
          <p:spPr>
            <a:xfrm>
              <a:off x="1071538" y="3143254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Rectangle 17"/>
            <p:cNvSpPr/>
            <p:nvPr/>
          </p:nvSpPr>
          <p:spPr>
            <a:xfrm>
              <a:off x="1071538" y="2928940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Rectangle 18"/>
            <p:cNvSpPr/>
            <p:nvPr/>
          </p:nvSpPr>
          <p:spPr>
            <a:xfrm>
              <a:off x="1071538" y="2714626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Rectangle 19"/>
            <p:cNvSpPr/>
            <p:nvPr/>
          </p:nvSpPr>
          <p:spPr>
            <a:xfrm>
              <a:off x="1071538" y="250031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Rectangle 20"/>
            <p:cNvSpPr/>
            <p:nvPr/>
          </p:nvSpPr>
          <p:spPr>
            <a:xfrm>
              <a:off x="1071538" y="228599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Rectangle 21"/>
            <p:cNvSpPr/>
            <p:nvPr/>
          </p:nvSpPr>
          <p:spPr>
            <a:xfrm>
              <a:off x="1071538" y="2071684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4" name="Rectangle 22"/>
            <p:cNvSpPr/>
            <p:nvPr/>
          </p:nvSpPr>
          <p:spPr>
            <a:xfrm>
              <a:off x="1071538" y="1857370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5" name="Rectangle 23"/>
            <p:cNvSpPr/>
            <p:nvPr/>
          </p:nvSpPr>
          <p:spPr>
            <a:xfrm>
              <a:off x="1071538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6" name="Rectangle 24"/>
            <p:cNvSpPr/>
            <p:nvPr/>
          </p:nvSpPr>
          <p:spPr>
            <a:xfrm>
              <a:off x="1071538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7" name="Rectangle 25"/>
            <p:cNvSpPr/>
            <p:nvPr/>
          </p:nvSpPr>
          <p:spPr>
            <a:xfrm>
              <a:off x="571472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Rectangle 26"/>
            <p:cNvSpPr/>
            <p:nvPr/>
          </p:nvSpPr>
          <p:spPr>
            <a:xfrm>
              <a:off x="1071538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Group 173"/>
          <p:cNvGrpSpPr/>
          <p:nvPr/>
        </p:nvGrpSpPr>
        <p:grpSpPr>
          <a:xfrm>
            <a:off x="3071664" y="2339043"/>
            <a:ext cx="1186481" cy="2646765"/>
            <a:chOff x="571472" y="1214428"/>
            <a:chExt cx="928694" cy="2071702"/>
          </a:xfrm>
        </p:grpSpPr>
        <p:sp>
          <p:nvSpPr>
            <p:cNvPr id="50" name="Rectangle 7"/>
            <p:cNvSpPr/>
            <p:nvPr/>
          </p:nvSpPr>
          <p:spPr>
            <a:xfrm>
              <a:off x="571472" y="3143254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Rectangle 8"/>
            <p:cNvSpPr/>
            <p:nvPr/>
          </p:nvSpPr>
          <p:spPr>
            <a:xfrm>
              <a:off x="571472" y="2928940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Rectangle 9"/>
            <p:cNvSpPr/>
            <p:nvPr/>
          </p:nvSpPr>
          <p:spPr>
            <a:xfrm>
              <a:off x="571472" y="2714626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3" name="Rectangle 10"/>
            <p:cNvSpPr/>
            <p:nvPr/>
          </p:nvSpPr>
          <p:spPr>
            <a:xfrm>
              <a:off x="571472" y="2500312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4" name="Rectangle 11"/>
            <p:cNvSpPr/>
            <p:nvPr/>
          </p:nvSpPr>
          <p:spPr>
            <a:xfrm>
              <a:off x="571472" y="2285998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Rectangle 12"/>
            <p:cNvSpPr/>
            <p:nvPr/>
          </p:nvSpPr>
          <p:spPr>
            <a:xfrm>
              <a:off x="571472" y="2071684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6" name="Rectangle 13"/>
            <p:cNvSpPr/>
            <p:nvPr/>
          </p:nvSpPr>
          <p:spPr>
            <a:xfrm>
              <a:off x="571472" y="1857370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Rectangle 14"/>
            <p:cNvSpPr/>
            <p:nvPr/>
          </p:nvSpPr>
          <p:spPr>
            <a:xfrm>
              <a:off x="571472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Rectangle 15"/>
            <p:cNvSpPr/>
            <p:nvPr/>
          </p:nvSpPr>
          <p:spPr>
            <a:xfrm>
              <a:off x="571472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Rectangle 16"/>
            <p:cNvSpPr/>
            <p:nvPr/>
          </p:nvSpPr>
          <p:spPr>
            <a:xfrm>
              <a:off x="1071538" y="3143254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Rectangle 17"/>
            <p:cNvSpPr/>
            <p:nvPr/>
          </p:nvSpPr>
          <p:spPr>
            <a:xfrm>
              <a:off x="1071538" y="2928940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Rectangle 18"/>
            <p:cNvSpPr/>
            <p:nvPr/>
          </p:nvSpPr>
          <p:spPr>
            <a:xfrm>
              <a:off x="1071538" y="2714626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Rectangle 19"/>
            <p:cNvSpPr/>
            <p:nvPr/>
          </p:nvSpPr>
          <p:spPr>
            <a:xfrm>
              <a:off x="1071538" y="2500312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3" name="Rectangle 20"/>
            <p:cNvSpPr/>
            <p:nvPr/>
          </p:nvSpPr>
          <p:spPr>
            <a:xfrm>
              <a:off x="1071538" y="2285998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4" name="Rectangle 21"/>
            <p:cNvSpPr/>
            <p:nvPr/>
          </p:nvSpPr>
          <p:spPr>
            <a:xfrm>
              <a:off x="1071538" y="2071684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Rectangle 22"/>
            <p:cNvSpPr/>
            <p:nvPr/>
          </p:nvSpPr>
          <p:spPr>
            <a:xfrm>
              <a:off x="1071538" y="1857370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6" name="Rectangle 23"/>
            <p:cNvSpPr/>
            <p:nvPr/>
          </p:nvSpPr>
          <p:spPr>
            <a:xfrm>
              <a:off x="1071538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7" name="Rectangle 24"/>
            <p:cNvSpPr/>
            <p:nvPr/>
          </p:nvSpPr>
          <p:spPr>
            <a:xfrm>
              <a:off x="1071538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8" name="Rectangle 25"/>
            <p:cNvSpPr/>
            <p:nvPr/>
          </p:nvSpPr>
          <p:spPr>
            <a:xfrm>
              <a:off x="571472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9" name="Rectangle 26"/>
            <p:cNvSpPr/>
            <p:nvPr/>
          </p:nvSpPr>
          <p:spPr>
            <a:xfrm>
              <a:off x="1071538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70" name="Group 173"/>
          <p:cNvGrpSpPr/>
          <p:nvPr/>
        </p:nvGrpSpPr>
        <p:grpSpPr>
          <a:xfrm>
            <a:off x="7472726" y="2340087"/>
            <a:ext cx="1186481" cy="2646765"/>
            <a:chOff x="571472" y="1214428"/>
            <a:chExt cx="928694" cy="2071702"/>
          </a:xfrm>
        </p:grpSpPr>
        <p:sp>
          <p:nvSpPr>
            <p:cNvPr id="71" name="Rectangle 7"/>
            <p:cNvSpPr/>
            <p:nvPr/>
          </p:nvSpPr>
          <p:spPr>
            <a:xfrm>
              <a:off x="571472" y="3143254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2" name="Rectangle 8"/>
            <p:cNvSpPr/>
            <p:nvPr/>
          </p:nvSpPr>
          <p:spPr>
            <a:xfrm>
              <a:off x="571472" y="2928940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3" name="Rectangle 9"/>
            <p:cNvSpPr/>
            <p:nvPr/>
          </p:nvSpPr>
          <p:spPr>
            <a:xfrm>
              <a:off x="571472" y="2714626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4" name="Rectangle 10"/>
            <p:cNvSpPr/>
            <p:nvPr/>
          </p:nvSpPr>
          <p:spPr>
            <a:xfrm>
              <a:off x="571472" y="2500312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5" name="Rectangle 11"/>
            <p:cNvSpPr/>
            <p:nvPr/>
          </p:nvSpPr>
          <p:spPr>
            <a:xfrm>
              <a:off x="571472" y="2285998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6" name="Rectangle 12"/>
            <p:cNvSpPr/>
            <p:nvPr/>
          </p:nvSpPr>
          <p:spPr>
            <a:xfrm>
              <a:off x="571472" y="2071684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7" name="Rectangle 13"/>
            <p:cNvSpPr/>
            <p:nvPr/>
          </p:nvSpPr>
          <p:spPr>
            <a:xfrm>
              <a:off x="571472" y="1857370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8" name="Rectangle 14"/>
            <p:cNvSpPr/>
            <p:nvPr/>
          </p:nvSpPr>
          <p:spPr>
            <a:xfrm>
              <a:off x="571472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9" name="Rectangle 15"/>
            <p:cNvSpPr/>
            <p:nvPr/>
          </p:nvSpPr>
          <p:spPr>
            <a:xfrm>
              <a:off x="571472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0" name="Rectangle 16"/>
            <p:cNvSpPr/>
            <p:nvPr/>
          </p:nvSpPr>
          <p:spPr>
            <a:xfrm>
              <a:off x="1071538" y="3143254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1" name="Rectangle 17"/>
            <p:cNvSpPr/>
            <p:nvPr/>
          </p:nvSpPr>
          <p:spPr>
            <a:xfrm>
              <a:off x="1071538" y="2928940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2" name="Rectangle 18"/>
            <p:cNvSpPr/>
            <p:nvPr/>
          </p:nvSpPr>
          <p:spPr>
            <a:xfrm>
              <a:off x="1071538" y="2714626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3" name="Rectangle 19"/>
            <p:cNvSpPr/>
            <p:nvPr/>
          </p:nvSpPr>
          <p:spPr>
            <a:xfrm>
              <a:off x="1071538" y="2500312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4" name="Rectangle 20"/>
            <p:cNvSpPr/>
            <p:nvPr/>
          </p:nvSpPr>
          <p:spPr>
            <a:xfrm>
              <a:off x="1071538" y="2285998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5" name="Rectangle 21"/>
            <p:cNvSpPr/>
            <p:nvPr/>
          </p:nvSpPr>
          <p:spPr>
            <a:xfrm>
              <a:off x="1071538" y="2071684"/>
              <a:ext cx="428628" cy="14287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6" name="Rectangle 22"/>
            <p:cNvSpPr/>
            <p:nvPr/>
          </p:nvSpPr>
          <p:spPr>
            <a:xfrm>
              <a:off x="1071538" y="1857370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7" name="Rectangle 23"/>
            <p:cNvSpPr/>
            <p:nvPr/>
          </p:nvSpPr>
          <p:spPr>
            <a:xfrm>
              <a:off x="1071538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8" name="Rectangle 24"/>
            <p:cNvSpPr/>
            <p:nvPr/>
          </p:nvSpPr>
          <p:spPr>
            <a:xfrm>
              <a:off x="1071538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9" name="Rectangle 25"/>
            <p:cNvSpPr/>
            <p:nvPr/>
          </p:nvSpPr>
          <p:spPr>
            <a:xfrm>
              <a:off x="571472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0" name="Rectangle 26"/>
            <p:cNvSpPr/>
            <p:nvPr/>
          </p:nvSpPr>
          <p:spPr>
            <a:xfrm>
              <a:off x="1071538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1" name="Group 173"/>
          <p:cNvGrpSpPr/>
          <p:nvPr/>
        </p:nvGrpSpPr>
        <p:grpSpPr>
          <a:xfrm>
            <a:off x="9106119" y="2339043"/>
            <a:ext cx="1186481" cy="2646765"/>
            <a:chOff x="571472" y="1214428"/>
            <a:chExt cx="928694" cy="2071702"/>
          </a:xfrm>
        </p:grpSpPr>
        <p:sp>
          <p:nvSpPr>
            <p:cNvPr id="92" name="Rectangle 7"/>
            <p:cNvSpPr/>
            <p:nvPr/>
          </p:nvSpPr>
          <p:spPr>
            <a:xfrm>
              <a:off x="571472" y="3143254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3" name="Rectangle 8"/>
            <p:cNvSpPr/>
            <p:nvPr/>
          </p:nvSpPr>
          <p:spPr>
            <a:xfrm>
              <a:off x="571472" y="2928940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4" name="Rectangle 9"/>
            <p:cNvSpPr/>
            <p:nvPr/>
          </p:nvSpPr>
          <p:spPr>
            <a:xfrm>
              <a:off x="571472" y="2714626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5" name="Rectangle 10"/>
            <p:cNvSpPr/>
            <p:nvPr/>
          </p:nvSpPr>
          <p:spPr>
            <a:xfrm>
              <a:off x="571472" y="2500312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6" name="Rectangle 11"/>
            <p:cNvSpPr/>
            <p:nvPr/>
          </p:nvSpPr>
          <p:spPr>
            <a:xfrm>
              <a:off x="571472" y="228599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7" name="Rectangle 12"/>
            <p:cNvSpPr/>
            <p:nvPr/>
          </p:nvSpPr>
          <p:spPr>
            <a:xfrm>
              <a:off x="571472" y="2071684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8" name="Rectangle 13"/>
            <p:cNvSpPr/>
            <p:nvPr/>
          </p:nvSpPr>
          <p:spPr>
            <a:xfrm>
              <a:off x="571472" y="1857370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9" name="Rectangle 14"/>
            <p:cNvSpPr/>
            <p:nvPr/>
          </p:nvSpPr>
          <p:spPr>
            <a:xfrm>
              <a:off x="571472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0" name="Rectangle 15"/>
            <p:cNvSpPr/>
            <p:nvPr/>
          </p:nvSpPr>
          <p:spPr>
            <a:xfrm>
              <a:off x="571472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1" name="Rectangle 16"/>
            <p:cNvSpPr/>
            <p:nvPr/>
          </p:nvSpPr>
          <p:spPr>
            <a:xfrm>
              <a:off x="1071538" y="3143254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2" name="Rectangle 17"/>
            <p:cNvSpPr/>
            <p:nvPr/>
          </p:nvSpPr>
          <p:spPr>
            <a:xfrm>
              <a:off x="1071538" y="2928940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3" name="Rectangle 18"/>
            <p:cNvSpPr/>
            <p:nvPr/>
          </p:nvSpPr>
          <p:spPr>
            <a:xfrm>
              <a:off x="1071538" y="2714626"/>
              <a:ext cx="428628" cy="142876"/>
            </a:xfrm>
            <a:prstGeom prst="rect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4" name="Rectangle 19"/>
            <p:cNvSpPr/>
            <p:nvPr/>
          </p:nvSpPr>
          <p:spPr>
            <a:xfrm>
              <a:off x="1071538" y="250031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5" name="Rectangle 20"/>
            <p:cNvSpPr/>
            <p:nvPr/>
          </p:nvSpPr>
          <p:spPr>
            <a:xfrm>
              <a:off x="1071538" y="228599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6" name="Rectangle 21"/>
            <p:cNvSpPr/>
            <p:nvPr/>
          </p:nvSpPr>
          <p:spPr>
            <a:xfrm>
              <a:off x="1071538" y="2071684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7" name="Rectangle 22"/>
            <p:cNvSpPr/>
            <p:nvPr/>
          </p:nvSpPr>
          <p:spPr>
            <a:xfrm>
              <a:off x="1071538" y="1857370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8" name="Rectangle 23"/>
            <p:cNvSpPr/>
            <p:nvPr/>
          </p:nvSpPr>
          <p:spPr>
            <a:xfrm>
              <a:off x="1071538" y="1643056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9" name="Rectangle 24"/>
            <p:cNvSpPr/>
            <p:nvPr/>
          </p:nvSpPr>
          <p:spPr>
            <a:xfrm>
              <a:off x="1071538" y="1428742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0" name="Rectangle 25"/>
            <p:cNvSpPr/>
            <p:nvPr/>
          </p:nvSpPr>
          <p:spPr>
            <a:xfrm>
              <a:off x="571472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1" name="Rectangle 26"/>
            <p:cNvSpPr/>
            <p:nvPr/>
          </p:nvSpPr>
          <p:spPr>
            <a:xfrm>
              <a:off x="1071538" y="1214428"/>
              <a:ext cx="428628" cy="1428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1399820" y="1860636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28 235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78847" y="1817200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30 553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7450354" y="1777128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49 709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157436" y="1785914"/>
            <a:ext cx="11721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19 665</a:t>
            </a:r>
            <a:endParaRPr lang="ru-RU" sz="28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639326" y="4984005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36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dirty="0"/>
          </a:p>
        </p:txBody>
      </p:sp>
      <p:sp>
        <p:nvSpPr>
          <p:cNvPr id="112" name="Прямоугольник 111"/>
          <p:cNvSpPr/>
          <p:nvPr/>
        </p:nvSpPr>
        <p:spPr>
          <a:xfrm>
            <a:off x="3284780" y="4960831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61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dirty="0"/>
          </a:p>
        </p:txBody>
      </p:sp>
      <p:sp>
        <p:nvSpPr>
          <p:cNvPr id="113" name="Прямоугольник 112"/>
          <p:cNvSpPr/>
          <p:nvPr/>
        </p:nvSpPr>
        <p:spPr>
          <a:xfrm>
            <a:off x="7746529" y="4960831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64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dirty="0"/>
          </a:p>
        </p:txBody>
      </p:sp>
      <p:sp>
        <p:nvSpPr>
          <p:cNvPr id="114" name="Прямоугольник 113"/>
          <p:cNvSpPr/>
          <p:nvPr/>
        </p:nvSpPr>
        <p:spPr>
          <a:xfrm>
            <a:off x="9493252" y="4960831"/>
            <a:ext cx="851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39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dirty="0"/>
          </a:p>
        </p:txBody>
      </p:sp>
      <p:sp>
        <p:nvSpPr>
          <p:cNvPr id="115" name="Скругленный прямоугольник 114"/>
          <p:cNvSpPr/>
          <p:nvPr/>
        </p:nvSpPr>
        <p:spPr>
          <a:xfrm>
            <a:off x="932610" y="5662338"/>
            <a:ext cx="3821943" cy="57606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003205" y="5805414"/>
            <a:ext cx="3751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НАЛОГОВЫЕ И НЕНАЛОГОВЫЕ ДОХОДЫ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6" name="Скругленный прямоугольник 115"/>
          <p:cNvSpPr/>
          <p:nvPr/>
        </p:nvSpPr>
        <p:spPr>
          <a:xfrm>
            <a:off x="7176120" y="5630336"/>
            <a:ext cx="3436604" cy="57606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7381026" y="5781196"/>
            <a:ext cx="30267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БЕЗВОЗМЕЗДНЫЕ ПОСТУПЛЕНИЯ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0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40649" y="429973"/>
            <a:ext cx="95335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СТРУКТУРА ПОСТУПЛЕНИЙ НАЛОГОВЫХ И НЕНАЛОГОВЫХ  ДОХОДОВ БЮДЖЕТА на 2025-2026 годы </a:t>
            </a:r>
            <a: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(тыс</a:t>
            </a:r>
            <a:r>
              <a:rPr lang="ru-RU" sz="12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. руб.)</a:t>
            </a:r>
            <a:endParaRPr lang="ru-RU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381974" y="1863469"/>
            <a:ext cx="2459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28 235 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 2025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год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600868" y="1748437"/>
            <a:ext cx="23567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30 553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/ 2026 </a:t>
            </a: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год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348084" y="2329390"/>
            <a:ext cx="9608020" cy="515360"/>
          </a:xfrm>
          <a:prstGeom prst="rect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1350170" y="3052069"/>
            <a:ext cx="9585536" cy="5035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371067" y="3759308"/>
            <a:ext cx="9585536" cy="5035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350170" y="4498341"/>
            <a:ext cx="9585536" cy="5035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1348084" y="5213001"/>
            <a:ext cx="9585536" cy="5035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184594" y="2513875"/>
            <a:ext cx="29241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НАЛОГ НА ДОХОДЫ ФИЗИЧЕСКИХ ЛИЦ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2063553" y="3049064"/>
            <a:ext cx="8163204" cy="50745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2279576" y="3758315"/>
            <a:ext cx="7632848" cy="507459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2423592" y="4503761"/>
            <a:ext cx="7344815" cy="507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рямоугольник 68"/>
          <p:cNvSpPr/>
          <p:nvPr/>
        </p:nvSpPr>
        <p:spPr>
          <a:xfrm>
            <a:off x="3339825" y="5213000"/>
            <a:ext cx="5544616" cy="5074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599538" y="4599630"/>
            <a:ext cx="21050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НАЛОГИ НА ИМУЩЕСТВО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14558" y="3856338"/>
            <a:ext cx="21643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ДОХОДЫ ОТ ИМУЩЕСТВА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1067" y="2410066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8 934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1357772" y="3114987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6 968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1352374" y="3843346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6 260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1352373" y="4572425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5 420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10069115" y="2394677"/>
            <a:ext cx="8899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10 024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10184531" y="3116330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8 040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0184531" y="3818300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6 381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10226757" y="4568680"/>
            <a:ext cx="761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5 458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9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 rot="16200000">
            <a:off x="7255103" y="1975129"/>
            <a:ext cx="256582" cy="211516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0" name="Прямоугольник 89"/>
          <p:cNvSpPr/>
          <p:nvPr/>
        </p:nvSpPr>
        <p:spPr>
          <a:xfrm>
            <a:off x="7508937" y="1872279"/>
            <a:ext cx="729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8,2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2" name="Прямоугольник 91"/>
          <p:cNvSpPr/>
          <p:nvPr/>
        </p:nvSpPr>
        <p:spPr>
          <a:xfrm>
            <a:off x="7432952" y="2454177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12,2</a:t>
            </a:r>
            <a:r>
              <a:rPr lang="ru-RU" sz="11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94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 rot="16200000">
            <a:off x="7189890" y="3222492"/>
            <a:ext cx="192451" cy="151396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99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 rot="16200000" flipH="1">
            <a:off x="7200194" y="5376791"/>
            <a:ext cx="159844" cy="160550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7460207" y="3130043"/>
            <a:ext cx="6687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15,4</a:t>
            </a:r>
            <a:r>
              <a:rPr lang="ru-RU" sz="11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7486026" y="3853246"/>
            <a:ext cx="566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1,9</a:t>
            </a:r>
            <a:r>
              <a:rPr lang="ru-RU" sz="11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7494932" y="4594287"/>
            <a:ext cx="5661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0,7</a:t>
            </a:r>
            <a:r>
              <a:rPr lang="ru-RU" sz="11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7365801" y="5278355"/>
            <a:ext cx="6864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- 0,5</a:t>
            </a:r>
            <a:r>
              <a:rPr lang="ru-RU" sz="1100" b="1" dirty="0" smtClean="0">
                <a:solidFill>
                  <a:schemeClr val="bg1"/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100" dirty="0">
              <a:solidFill>
                <a:schemeClr val="bg1"/>
              </a:solidFill>
            </a:endParaRPr>
          </a:p>
        </p:txBody>
      </p:sp>
      <p:sp>
        <p:nvSpPr>
          <p:cNvPr id="105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 rot="16200000">
            <a:off x="7174166" y="2558694"/>
            <a:ext cx="192451" cy="151396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8128500" y="2329390"/>
            <a:ext cx="599311" cy="33871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3480311" y="2329391"/>
            <a:ext cx="594727" cy="33871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8162196" y="240240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33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8129461" y="3111685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26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6" name="Прямоугольник 85"/>
          <p:cNvSpPr/>
          <p:nvPr/>
        </p:nvSpPr>
        <p:spPr>
          <a:xfrm>
            <a:off x="8143185" y="3803941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21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8195456" y="455346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18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519479" y="2410066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32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0" name="Прямоугольник 79"/>
          <p:cNvSpPr/>
          <p:nvPr/>
        </p:nvSpPr>
        <p:spPr>
          <a:xfrm>
            <a:off x="3511257" y="3108065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25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3503999" y="3821524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22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3509749" y="4540243"/>
            <a:ext cx="575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3560270" y="5264779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5124611" y="3174672"/>
            <a:ext cx="8274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АКЦИЗЫ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8227796" y="5262966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6" name="Прямоугольник 95"/>
          <p:cNvSpPr/>
          <p:nvPr/>
        </p:nvSpPr>
        <p:spPr>
          <a:xfrm>
            <a:off x="1374466" y="5256873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653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7" name="Прямоугольник 96"/>
          <p:cNvSpPr/>
          <p:nvPr/>
        </p:nvSpPr>
        <p:spPr>
          <a:xfrm>
            <a:off x="10241599" y="5272261"/>
            <a:ext cx="5693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650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72281" y="5310945"/>
            <a:ext cx="15600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ПРОЧИЕ ДОХОДЫ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108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 rot="16200000">
            <a:off x="7198064" y="4662430"/>
            <a:ext cx="192451" cy="151396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 rot="16200000">
            <a:off x="7202757" y="3912908"/>
            <a:ext cx="192451" cy="151396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412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01219" y="314897"/>
            <a:ext cx="10344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СТРУКТУРА РАСХОДОВ БЮДЖЕТА</a:t>
            </a:r>
            <a:r>
              <a:rPr lang="ru-RU" sz="1400" b="1" dirty="0">
                <a:solidFill>
                  <a:srgbClr val="663300"/>
                </a:solidFill>
                <a:latin typeface="Century Gothic" panose="020B0502020202020204" pitchFamily="34" charset="0"/>
                <a:ea typeface="FangSong" panose="02010609060101010101" pitchFamily="49" charset="-122"/>
              </a:rPr>
              <a:t> </a:t>
            </a:r>
            <a: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на 2025-2026 </a:t>
            </a:r>
            <a:r>
              <a:rPr lang="ru-RU" sz="16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годы</a:t>
            </a:r>
            <a: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 </a:t>
            </a:r>
            <a:r>
              <a:rPr lang="ru-RU" sz="12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(тыс. руб.)</a:t>
            </a:r>
            <a:endParaRPr lang="ru-RU" sz="12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791695" y="665102"/>
            <a:ext cx="3193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20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3200" b="1" smtClean="0">
                <a:solidFill>
                  <a:srgbClr val="6633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82 141 / </a:t>
            </a:r>
            <a:r>
              <a:rPr lang="ru-RU" sz="3200" b="1" dirty="0" smtClean="0">
                <a:solidFill>
                  <a:srgbClr val="6633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50 518</a:t>
            </a:r>
            <a:endParaRPr lang="ru-RU" sz="3200" b="1" dirty="0">
              <a:solidFill>
                <a:srgbClr val="6633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596667641"/>
              </p:ext>
            </p:extLst>
          </p:nvPr>
        </p:nvGraphicFramePr>
        <p:xfrm>
          <a:off x="7680176" y="1306504"/>
          <a:ext cx="3940694" cy="3524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2" name="Диаграмма 51"/>
          <p:cNvGraphicFramePr/>
          <p:nvPr>
            <p:extLst>
              <p:ext uri="{D42A27DB-BD31-4B8C-83A1-F6EECF244321}">
                <p14:modId xmlns:p14="http://schemas.microsoft.com/office/powerpoint/2010/main" val="2237181751"/>
              </p:ext>
            </p:extLst>
          </p:nvPr>
        </p:nvGraphicFramePr>
        <p:xfrm>
          <a:off x="443545" y="1186395"/>
          <a:ext cx="5242206" cy="3764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Прямоугольник 59"/>
          <p:cNvSpPr/>
          <p:nvPr/>
        </p:nvSpPr>
        <p:spPr>
          <a:xfrm>
            <a:off x="443546" y="4544346"/>
            <a:ext cx="747354" cy="4064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3" name="Прямоугольник 62"/>
          <p:cNvSpPr/>
          <p:nvPr/>
        </p:nvSpPr>
        <p:spPr>
          <a:xfrm>
            <a:off x="410837" y="4588812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2025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47529" y="5011664"/>
            <a:ext cx="8481226" cy="15695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505484" y="5014536"/>
            <a:ext cx="2803973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Общегосударственные вопросы</a:t>
            </a:r>
          </a:p>
        </p:txBody>
      </p:sp>
      <p:sp>
        <p:nvSpPr>
          <p:cNvPr id="16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2571245" y="5547461"/>
            <a:ext cx="3369181" cy="273844"/>
          </a:xfrm>
        </p:spPr>
        <p:txBody>
          <a:bodyPr/>
          <a:lstStyle/>
          <a:p>
            <a:pPr algn="l"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Национальная безопасность                    и правоохранительная деятельность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529367" y="6056307"/>
            <a:ext cx="2102980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Национальная оборона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721115" y="5036718"/>
            <a:ext cx="2709396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Расходы на социальную сферу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721116" y="5539408"/>
            <a:ext cx="2988319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Жилищно-коммунальное хозяйство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773247" y="6056306"/>
            <a:ext cx="2223686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Национальная экономика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56775" y="6081285"/>
            <a:ext cx="264340" cy="247155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6456775" y="5551532"/>
            <a:ext cx="264340" cy="24715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рямоугольник 64"/>
          <p:cNvSpPr/>
          <p:nvPr/>
        </p:nvSpPr>
        <p:spPr>
          <a:xfrm>
            <a:off x="6456775" y="5030221"/>
            <a:ext cx="264340" cy="24715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/>
          <p:cNvSpPr/>
          <p:nvPr/>
        </p:nvSpPr>
        <p:spPr>
          <a:xfrm>
            <a:off x="2312181" y="5016881"/>
            <a:ext cx="264340" cy="247155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2306905" y="6065857"/>
            <a:ext cx="264340" cy="247155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рямоугольник 67"/>
          <p:cNvSpPr/>
          <p:nvPr/>
        </p:nvSpPr>
        <p:spPr>
          <a:xfrm>
            <a:off x="2312181" y="5549527"/>
            <a:ext cx="264340" cy="24715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484981" y="4095448"/>
            <a:ext cx="747354" cy="4064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2" name="Прямоугольник 61"/>
          <p:cNvSpPr/>
          <p:nvPr/>
        </p:nvSpPr>
        <p:spPr>
          <a:xfrm>
            <a:off x="7484981" y="4102395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2026</a:t>
            </a:r>
            <a:endParaRPr lang="ru-RU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185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91344" y="361784"/>
            <a:ext cx="9815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РАСХОДЫ БЮДЖЕТА ПО ПРОГРАММНЫМ И НЕПРОГРАММНЫМ НАПРАВЛЕНИЯМ ДЕЯТЕЛЬНОСТИ на 2025-2026 </a:t>
            </a:r>
            <a:r>
              <a:rPr lang="ru-RU" sz="14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годы </a:t>
            </a:r>
            <a:r>
              <a:rPr lang="ru-RU" sz="12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(тыс. руб.)</a:t>
            </a:r>
            <a:endParaRPr lang="ru-RU" sz="12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78947" y="2156274"/>
            <a:ext cx="806460" cy="42898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91600" y="2852936"/>
            <a:ext cx="793807" cy="472841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91600" y="2904690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Bookman Old Style" panose="02050604050505020204" pitchFamily="18" charset="0"/>
                <a:ea typeface="FangSong" panose="02010609060101010101" pitchFamily="49" charset="-122"/>
              </a:rPr>
              <a:t>2026</a:t>
            </a:r>
            <a:endParaRPr lang="ru-RU" dirty="0">
              <a:solidFill>
                <a:schemeClr val="accent5">
                  <a:lumMod val="20000"/>
                  <a:lumOff val="8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1600" y="2165099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Bookman Old Style" panose="02050604050505020204" pitchFamily="18" charset="0"/>
                <a:ea typeface="FangSong" panose="02010609060101010101" pitchFamily="49" charset="-122"/>
              </a:rPr>
              <a:t>2025</a:t>
            </a:r>
            <a:endParaRPr lang="ru-RU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1769907037"/>
              </p:ext>
            </p:extLst>
          </p:nvPr>
        </p:nvGraphicFramePr>
        <p:xfrm>
          <a:off x="1847528" y="1049434"/>
          <a:ext cx="8856984" cy="5790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8832304" y="751822"/>
            <a:ext cx="31935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2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3200" b="1" dirty="0" smtClean="0">
                <a:solidFill>
                  <a:srgbClr val="663300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82 141 / 50 518</a:t>
            </a:r>
            <a:endParaRPr lang="ru-RU" sz="3200" b="1" dirty="0">
              <a:solidFill>
                <a:srgbClr val="663300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1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8091" y="244158"/>
            <a:ext cx="109121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РАСХОДЫ 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БЮДЖЕТА </a:t>
            </a:r>
            <a:r>
              <a:rPr lang="ru-RU" sz="20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В РАМКАХ МУНИЦИПАЛЬНЫХ ПРОГРАММ </a:t>
            </a:r>
          </a:p>
          <a:p>
            <a: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на </a:t>
            </a:r>
            <a:r>
              <a:rPr lang="ru-RU" sz="24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2026</a:t>
            </a:r>
            <a:r>
              <a:rPr lang="ru-RU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 год </a:t>
            </a:r>
            <a:r>
              <a:rPr lang="ru-RU" sz="12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(тыс. руб.)</a:t>
            </a:r>
            <a:endParaRPr lang="ru-RU" sz="12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892190" y="519711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29 363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771935" y="2139476"/>
            <a:ext cx="2468946" cy="276999"/>
          </a:xfrm>
          <a:prstGeom prst="rect">
            <a:avLst/>
          </a:prstGeom>
          <a:ln>
            <a:noFill/>
            <a:prstDash val="lgDashDotDot"/>
          </a:ln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АВТОМОБИЛЬНЫЕ ДОРОГИ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1621494" y="5377134"/>
            <a:ext cx="2048679" cy="276999"/>
          </a:xfrm>
          <a:prstGeom prst="rect">
            <a:avLst/>
          </a:prstGeom>
          <a:ln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БЛАГОУСТРОЙСТВО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901371" y="5812896"/>
            <a:ext cx="3249439" cy="276999"/>
          </a:xfrm>
          <a:prstGeom prst="rect">
            <a:avLst/>
          </a:prstGeom>
          <a:ln>
            <a:noFill/>
            <a:prstDash val="lgDashDotDot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ФИЗИЧЕСКАЯ КУЛЬТУРА И СПОРТ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688353" y="6383965"/>
            <a:ext cx="376350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defRPr/>
            </a:pPr>
            <a:r>
              <a:rPr lang="ru-RU" altLang="zh-CN" sz="1100" b="1" kern="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微软雅黑"/>
                <a:cs typeface="Arial" panose="020B0604020202020204" pitchFamily="34" charset="0"/>
              </a:rPr>
              <a:t>КОММУНАЛЬНАЯ И ИНЖЕНЕРНАЯ ИНФРАСТРУКТУРА, ЭНЕРГОЭФФЕКТИВНОСТЬ </a:t>
            </a:r>
            <a:endParaRPr lang="zh-CN" altLang="en-US" sz="1100" b="1" kern="0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7942146" y="3417143"/>
            <a:ext cx="34759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РАЗВИТИЕ ЧАСТЕЙ ТЕРРИТОРИИ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1668563" y="4290569"/>
            <a:ext cx="20136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РАЗВИТИЕ КУЛЬТУРЫ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7898715" y="4612568"/>
            <a:ext cx="15327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БЕЗОПАСНОСТЬ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703317" y="3142323"/>
            <a:ext cx="32695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СТИМУЛИРОВАНИЕ ЭКОНОМИЧЕСКОЙ АКТИВНОСТИ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7952780" y="2043161"/>
            <a:ext cx="3315057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sz="12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ОБЕСПЕЧЕНИЕ КАЧЕСТВЕННЫМ ЖИЛЬЕМ</a:t>
            </a:r>
          </a:p>
        </p:txBody>
      </p:sp>
      <p:graphicFrame>
        <p:nvGraphicFramePr>
          <p:cNvPr id="49" name="Chart 7"/>
          <p:cNvGraphicFramePr/>
          <p:nvPr>
            <p:extLst>
              <p:ext uri="{D42A27DB-BD31-4B8C-83A1-F6EECF244321}">
                <p14:modId xmlns:p14="http://schemas.microsoft.com/office/powerpoint/2010/main" val="2006267013"/>
              </p:ext>
            </p:extLst>
          </p:nvPr>
        </p:nvGraphicFramePr>
        <p:xfrm>
          <a:off x="603201" y="4631690"/>
          <a:ext cx="1280468" cy="113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0" name="Chart 8"/>
          <p:cNvGraphicFramePr/>
          <p:nvPr>
            <p:extLst>
              <p:ext uri="{D42A27DB-BD31-4B8C-83A1-F6EECF244321}">
                <p14:modId xmlns:p14="http://schemas.microsoft.com/office/powerpoint/2010/main" val="2201059303"/>
              </p:ext>
            </p:extLst>
          </p:nvPr>
        </p:nvGraphicFramePr>
        <p:xfrm>
          <a:off x="658114" y="3564651"/>
          <a:ext cx="1189995" cy="1150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2" name="Chart 9"/>
          <p:cNvGraphicFramePr/>
          <p:nvPr>
            <p:extLst>
              <p:ext uri="{D42A27DB-BD31-4B8C-83A1-F6EECF244321}">
                <p14:modId xmlns:p14="http://schemas.microsoft.com/office/powerpoint/2010/main" val="2853841335"/>
              </p:ext>
            </p:extLst>
          </p:nvPr>
        </p:nvGraphicFramePr>
        <p:xfrm>
          <a:off x="6677486" y="1355472"/>
          <a:ext cx="1686413" cy="1225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4" name="Chart 6"/>
          <p:cNvGraphicFramePr/>
          <p:nvPr>
            <p:extLst>
              <p:ext uri="{D42A27DB-BD31-4B8C-83A1-F6EECF244321}">
                <p14:modId xmlns:p14="http://schemas.microsoft.com/office/powerpoint/2010/main" val="371066580"/>
              </p:ext>
            </p:extLst>
          </p:nvPr>
        </p:nvGraphicFramePr>
        <p:xfrm>
          <a:off x="588821" y="5679027"/>
          <a:ext cx="1272600" cy="119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5" name="Chart 6"/>
          <p:cNvGraphicFramePr/>
          <p:nvPr>
            <p:extLst>
              <p:ext uri="{D42A27DB-BD31-4B8C-83A1-F6EECF244321}">
                <p14:modId xmlns:p14="http://schemas.microsoft.com/office/powerpoint/2010/main" val="2181343936"/>
              </p:ext>
            </p:extLst>
          </p:nvPr>
        </p:nvGraphicFramePr>
        <p:xfrm>
          <a:off x="6820052" y="5070027"/>
          <a:ext cx="1300974" cy="11982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7" name="Chart 6"/>
          <p:cNvGraphicFramePr/>
          <p:nvPr>
            <p:extLst>
              <p:ext uri="{D42A27DB-BD31-4B8C-83A1-F6EECF244321}">
                <p14:modId xmlns:p14="http://schemas.microsoft.com/office/powerpoint/2010/main" val="4056990803"/>
              </p:ext>
            </p:extLst>
          </p:nvPr>
        </p:nvGraphicFramePr>
        <p:xfrm>
          <a:off x="6741226" y="2677070"/>
          <a:ext cx="1392055" cy="1203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8" name="Chart 6"/>
          <p:cNvGraphicFramePr/>
          <p:nvPr>
            <p:extLst>
              <p:ext uri="{D42A27DB-BD31-4B8C-83A1-F6EECF244321}">
                <p14:modId xmlns:p14="http://schemas.microsoft.com/office/powerpoint/2010/main" val="2537218689"/>
              </p:ext>
            </p:extLst>
          </p:nvPr>
        </p:nvGraphicFramePr>
        <p:xfrm>
          <a:off x="6728971" y="3948382"/>
          <a:ext cx="1349987" cy="1165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59" name="Прямоугольник 58"/>
          <p:cNvSpPr/>
          <p:nvPr/>
        </p:nvSpPr>
        <p:spPr>
          <a:xfrm>
            <a:off x="1866031" y="1608716"/>
            <a:ext cx="1786005" cy="523220"/>
          </a:xfrm>
          <a:prstGeom prst="rect">
            <a:avLst/>
          </a:prstGeom>
          <a:ln w="19050"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9 299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848109" y="2678083"/>
            <a:ext cx="1779968" cy="523220"/>
          </a:xfrm>
          <a:prstGeom prst="rect">
            <a:avLst/>
          </a:prstGeom>
          <a:ln w="19050"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5 367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1716109" y="3858735"/>
            <a:ext cx="1770419" cy="523220"/>
          </a:xfrm>
          <a:prstGeom prst="rect">
            <a:avLst/>
          </a:prstGeom>
          <a:ln w="19050"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5 188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688353" y="4878979"/>
            <a:ext cx="1770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3 878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1688353" y="5913852"/>
            <a:ext cx="17383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3 334</a:t>
            </a:r>
          </a:p>
          <a:p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7922323" y="1617693"/>
            <a:ext cx="19792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1 120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7981340" y="2913952"/>
            <a:ext cx="1843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773</a:t>
            </a:r>
          </a:p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7973571" y="4146417"/>
            <a:ext cx="17407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340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053021" y="5289676"/>
            <a:ext cx="2032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64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7117904" y="1893295"/>
            <a:ext cx="6386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7105395" y="3088784"/>
            <a:ext cx="641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2,6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7090676" y="4312172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1,2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7159979" y="5514313"/>
            <a:ext cx="665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862587" y="6074073"/>
            <a:ext cx="7810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11,4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882587" y="3948382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17,6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882586" y="5003137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13,2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1" name="Chart 6"/>
          <p:cNvGraphicFramePr/>
          <p:nvPr>
            <p:extLst>
              <p:ext uri="{D42A27DB-BD31-4B8C-83A1-F6EECF244321}">
                <p14:modId xmlns:p14="http://schemas.microsoft.com/office/powerpoint/2010/main" val="1724997663"/>
              </p:ext>
            </p:extLst>
          </p:nvPr>
        </p:nvGraphicFramePr>
        <p:xfrm>
          <a:off x="712640" y="1441594"/>
          <a:ext cx="1192172" cy="1184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82" name="Chart 6"/>
          <p:cNvGraphicFramePr/>
          <p:nvPr>
            <p:extLst>
              <p:ext uri="{D42A27DB-BD31-4B8C-83A1-F6EECF244321}">
                <p14:modId xmlns:p14="http://schemas.microsoft.com/office/powerpoint/2010/main" val="2030636789"/>
              </p:ext>
            </p:extLst>
          </p:nvPr>
        </p:nvGraphicFramePr>
        <p:xfrm>
          <a:off x="611233" y="2500608"/>
          <a:ext cx="1317856" cy="118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60" name="Прямоугольник 59"/>
          <p:cNvSpPr/>
          <p:nvPr/>
        </p:nvSpPr>
        <p:spPr>
          <a:xfrm>
            <a:off x="937929" y="1834888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31,7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77"/>
          <p:cNvSpPr/>
          <p:nvPr/>
        </p:nvSpPr>
        <p:spPr>
          <a:xfrm>
            <a:off x="937928" y="2896485"/>
            <a:ext cx="793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18,3</a:t>
            </a:r>
            <a:r>
              <a:rPr lang="ru-RU" sz="12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ru-RU" sz="12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9336" y="258762"/>
            <a:ext cx="11089232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«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АВТОМОБИЛЬНЫХ ДОРОГ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муниципального образования Будогощское городское поселение» (тыс. руб.)</a:t>
            </a:r>
            <a:b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rgbClr val="663300"/>
              </a:solidFill>
              <a:latin typeface="Arial Black" panose="020B0A04020102020204" pitchFamily="34" charset="0"/>
              <a:ea typeface="Batang" panose="02030600000101010101" pitchFamily="18" charset="-127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38530" y="1059235"/>
            <a:ext cx="17556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9 299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6" y="2587136"/>
            <a:ext cx="4680520" cy="308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4653136"/>
            <a:ext cx="3584363" cy="1973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326" y="3184981"/>
            <a:ext cx="3685641" cy="2455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040357"/>
            <a:ext cx="12192000" cy="481764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Hexagon 7"/>
          <p:cNvSpPr/>
          <p:nvPr/>
        </p:nvSpPr>
        <p:spPr>
          <a:xfrm rot="16200000">
            <a:off x="3012052" y="2121374"/>
            <a:ext cx="2824059" cy="2515498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Hexagon 7"/>
          <p:cNvSpPr/>
          <p:nvPr/>
        </p:nvSpPr>
        <p:spPr>
          <a:xfrm rot="5400000">
            <a:off x="3242469" y="2318878"/>
            <a:ext cx="2363223" cy="2121477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Hexagon 7"/>
          <p:cNvSpPr/>
          <p:nvPr/>
        </p:nvSpPr>
        <p:spPr>
          <a:xfrm rot="16200000">
            <a:off x="7462789" y="2056093"/>
            <a:ext cx="2824059" cy="2515498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Hexagon 7"/>
          <p:cNvSpPr/>
          <p:nvPr/>
        </p:nvSpPr>
        <p:spPr>
          <a:xfrm rot="5400000">
            <a:off x="7693206" y="2243402"/>
            <a:ext cx="2363223" cy="2121477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09273" y="3306316"/>
            <a:ext cx="2102847" cy="882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«Развитие и приведение         в нормативное состояние автомобильных дорог общего пользования» 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87421" y="3021977"/>
            <a:ext cx="2198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Отраслевой проект </a:t>
            </a:r>
            <a:endParaRPr lang="ru-RU" sz="1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943119" y="2449545"/>
            <a:ext cx="1059924" cy="584775"/>
          </a:xfrm>
          <a:prstGeom prst="rect">
            <a:avLst/>
          </a:prstGeom>
          <a:ln w="19050"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831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40658" y="3021977"/>
            <a:ext cx="1926306" cy="1005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Создание условий для осуществления дорожной </a:t>
            </a:r>
            <a:r>
              <a:rPr lang="ru-RU" sz="1400" dirty="0" smtClean="0">
                <a:solidFill>
                  <a:schemeClr val="accent5">
                    <a:lumMod val="50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деятельности</a:t>
            </a:r>
            <a:endParaRPr lang="ru-RU" sz="1400" dirty="0">
              <a:solidFill>
                <a:schemeClr val="accent5">
                  <a:lumMod val="50000"/>
                </a:schemeClr>
              </a:solidFill>
              <a:latin typeface="Book Antiqua" panose="0204060205030503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45670" y="2449544"/>
            <a:ext cx="1516281" cy="584775"/>
          </a:xfrm>
          <a:prstGeom prst="rect">
            <a:avLst/>
          </a:prstGeom>
          <a:ln w="19050">
            <a:noFill/>
            <a:prstDash val="lgDashDotDot"/>
          </a:ln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8 468</a:t>
            </a:r>
            <a:endParaRPr lang="ru-RU" sz="3200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49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19336" y="260648"/>
            <a:ext cx="11593288" cy="90123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«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СТИМУЛИРОВАНИЕ ЭКОНОМИЧЕСКОЙ АКТИВНОСТИ            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муниципальном образовании Будогощское городское поселение» (тыс. руб.)</a:t>
            </a:r>
            <a: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957015" y="1139126"/>
            <a:ext cx="17732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5 367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6173"/>
            <a:ext cx="4894375" cy="434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75" y="2996952"/>
            <a:ext cx="7373011" cy="3635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2040357"/>
            <a:ext cx="12192000" cy="4817643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1542112" y="1355224"/>
            <a:ext cx="3008427" cy="2756287"/>
          </a:xfrm>
          <a:prstGeom prst="flowChartConnector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Прямоугольник 15"/>
          <p:cNvSpPr/>
          <p:nvPr/>
        </p:nvSpPr>
        <p:spPr>
          <a:xfrm>
            <a:off x="1742227" y="2357159"/>
            <a:ext cx="28083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Социально-экономическое развитие территории 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349659" y="1514404"/>
            <a:ext cx="13933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zh-CN" sz="4000" b="1" kern="0" dirty="0" smtClean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  <a:ea typeface="宋体"/>
                <a:cs typeface="Arial" panose="020B0604020202020204" pitchFamily="34" charset="0"/>
              </a:rPr>
              <a:t>5 367</a:t>
            </a:r>
            <a:endParaRPr lang="zh-CN" altLang="en-US" sz="4000" b="1" kern="0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303912" y="3240031"/>
            <a:ext cx="4156126" cy="3290321"/>
          </a:xfrm>
          <a:prstGeom prst="roundRect">
            <a:avLst/>
          </a:prstGeom>
          <a:gradFill>
            <a:gsLst>
              <a:gs pos="44000">
                <a:schemeClr val="accent4">
                  <a:lumMod val="40000"/>
                  <a:lumOff val="60000"/>
                </a:schemeClr>
              </a:gs>
              <a:gs pos="79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pSp>
        <p:nvGrpSpPr>
          <p:cNvPr id="18" name="Group 39"/>
          <p:cNvGrpSpPr/>
          <p:nvPr/>
        </p:nvGrpSpPr>
        <p:grpSpPr>
          <a:xfrm flipH="1" flipV="1">
            <a:off x="4064443" y="2307353"/>
            <a:ext cx="4348394" cy="1117472"/>
            <a:chOff x="7258929" y="1631852"/>
            <a:chExt cx="1674056" cy="464234"/>
          </a:xfrm>
        </p:grpSpPr>
        <p:cxnSp>
          <p:nvCxnSpPr>
            <p:cNvPr id="19" name="Straight Connector 40"/>
            <p:cNvCxnSpPr/>
            <p:nvPr/>
          </p:nvCxnSpPr>
          <p:spPr>
            <a:xfrm>
              <a:off x="7258929" y="2096086"/>
              <a:ext cx="1674056" cy="0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41"/>
            <p:cNvCxnSpPr/>
            <p:nvPr/>
          </p:nvCxnSpPr>
          <p:spPr>
            <a:xfrm flipV="1">
              <a:off x="7263620" y="1631852"/>
              <a:ext cx="0" cy="464234"/>
            </a:xfrm>
            <a:prstGeom prst="line">
              <a:avLst/>
            </a:prstGeom>
            <a:ln>
              <a:solidFill>
                <a:schemeClr val="accent4">
                  <a:lumMod val="75000"/>
                </a:schemeClr>
              </a:solidFill>
              <a:prstDash val="dash"/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Прямоугольник 21"/>
          <p:cNvSpPr/>
          <p:nvPr/>
        </p:nvSpPr>
        <p:spPr>
          <a:xfrm>
            <a:off x="5279677" y="3618170"/>
            <a:ext cx="42319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Обеспечение функционирования общественных бань, обеспечение равной доступности общественного автомобильного транспорта, осуществляющего регулярные пассажирские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перевозки                              </a:t>
            </a:r>
            <a:r>
              <a:rPr lang="ru-RU" sz="1600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по муниципальным маршрутам</a:t>
            </a:r>
            <a:endParaRPr lang="ru-RU" sz="1600" i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38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1344" y="188640"/>
            <a:ext cx="11281041" cy="7527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 «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КУЛЬТУРЫ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 территории муниципального образования Будогощское городское поселение» (тыс. руб.) </a:t>
            </a:r>
            <a:b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1400" b="1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928" y="1700808"/>
            <a:ext cx="6530008" cy="501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5567064" cy="5169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9183" y="1628800"/>
            <a:ext cx="12115489" cy="516988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49170" y="1852436"/>
            <a:ext cx="2082694" cy="259228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Freeform 6"/>
          <p:cNvSpPr>
            <a:spLocks/>
          </p:cNvSpPr>
          <p:nvPr/>
        </p:nvSpPr>
        <p:spPr bwMode="auto">
          <a:xfrm rot="5400000">
            <a:off x="293278" y="2375581"/>
            <a:ext cx="2240618" cy="1897665"/>
          </a:xfrm>
          <a:custGeom>
            <a:avLst/>
            <a:gdLst>
              <a:gd name="T0" fmla="*/ 3256 w 3325"/>
              <a:gd name="T1" fmla="*/ 1687 h 2157"/>
              <a:gd name="T2" fmla="*/ 1880 w 3325"/>
              <a:gd name="T3" fmla="*/ 100 h 2157"/>
              <a:gd name="T4" fmla="*/ 1880 w 3325"/>
              <a:gd name="T5" fmla="*/ 100 h 2157"/>
              <a:gd name="T6" fmla="*/ 1663 w 3325"/>
              <a:gd name="T7" fmla="*/ 0 h 2157"/>
              <a:gd name="T8" fmla="*/ 1451 w 3325"/>
              <a:gd name="T9" fmla="*/ 95 h 2157"/>
              <a:gd name="T10" fmla="*/ 1451 w 3325"/>
              <a:gd name="T11" fmla="*/ 95 h 2157"/>
              <a:gd name="T12" fmla="*/ 83 w 3325"/>
              <a:gd name="T13" fmla="*/ 1672 h 2157"/>
              <a:gd name="T14" fmla="*/ 0 w 3325"/>
              <a:gd name="T15" fmla="*/ 1872 h 2157"/>
              <a:gd name="T16" fmla="*/ 284 w 3325"/>
              <a:gd name="T17" fmla="*/ 2157 h 2157"/>
              <a:gd name="T18" fmla="*/ 284 w 3325"/>
              <a:gd name="T19" fmla="*/ 2157 h 2157"/>
              <a:gd name="T20" fmla="*/ 285 w 3325"/>
              <a:gd name="T21" fmla="*/ 2157 h 2157"/>
              <a:gd name="T22" fmla="*/ 3039 w 3325"/>
              <a:gd name="T23" fmla="*/ 2157 h 2157"/>
              <a:gd name="T24" fmla="*/ 3039 w 3325"/>
              <a:gd name="T25" fmla="*/ 2157 h 2157"/>
              <a:gd name="T26" fmla="*/ 3040 w 3325"/>
              <a:gd name="T27" fmla="*/ 2157 h 2157"/>
              <a:gd name="T28" fmla="*/ 3325 w 3325"/>
              <a:gd name="T29" fmla="*/ 1872 h 2157"/>
              <a:gd name="T30" fmla="*/ 3256 w 3325"/>
              <a:gd name="T31" fmla="*/ 1687 h 2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25" h="2157">
                <a:moveTo>
                  <a:pt x="3256" y="1687"/>
                </a:moveTo>
                <a:lnTo>
                  <a:pt x="1880" y="100"/>
                </a:lnTo>
                <a:lnTo>
                  <a:pt x="1880" y="100"/>
                </a:lnTo>
                <a:cubicBezTo>
                  <a:pt x="1828" y="39"/>
                  <a:pt x="1750" y="0"/>
                  <a:pt x="1663" y="0"/>
                </a:cubicBezTo>
                <a:cubicBezTo>
                  <a:pt x="1579" y="0"/>
                  <a:pt x="1503" y="36"/>
                  <a:pt x="1451" y="95"/>
                </a:cubicBezTo>
                <a:lnTo>
                  <a:pt x="1451" y="95"/>
                </a:lnTo>
                <a:lnTo>
                  <a:pt x="83" y="1672"/>
                </a:lnTo>
                <a:cubicBezTo>
                  <a:pt x="32" y="1723"/>
                  <a:pt x="0" y="1794"/>
                  <a:pt x="0" y="1872"/>
                </a:cubicBezTo>
                <a:cubicBezTo>
                  <a:pt x="0" y="2029"/>
                  <a:pt x="127" y="2156"/>
                  <a:pt x="284" y="2157"/>
                </a:cubicBezTo>
                <a:lnTo>
                  <a:pt x="284" y="2157"/>
                </a:lnTo>
                <a:lnTo>
                  <a:pt x="285" y="2157"/>
                </a:lnTo>
                <a:lnTo>
                  <a:pt x="3039" y="2157"/>
                </a:lnTo>
                <a:lnTo>
                  <a:pt x="3039" y="2157"/>
                </a:lnTo>
                <a:lnTo>
                  <a:pt x="3040" y="2157"/>
                </a:lnTo>
                <a:cubicBezTo>
                  <a:pt x="3198" y="2157"/>
                  <a:pt x="3325" y="2029"/>
                  <a:pt x="3325" y="1872"/>
                </a:cubicBezTo>
                <a:cubicBezTo>
                  <a:pt x="3325" y="1802"/>
                  <a:pt x="3299" y="1737"/>
                  <a:pt x="3256" y="168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cxnSp>
        <p:nvCxnSpPr>
          <p:cNvPr id="16" name="直接连接符 27"/>
          <p:cNvCxnSpPr/>
          <p:nvPr/>
        </p:nvCxnSpPr>
        <p:spPr>
          <a:xfrm flipV="1">
            <a:off x="1970885" y="3313503"/>
            <a:ext cx="2047878" cy="10910"/>
          </a:xfrm>
          <a:prstGeom prst="line">
            <a:avLst/>
          </a:prstGeom>
          <a:ln w="12700">
            <a:solidFill>
              <a:srgbClr val="7030A0"/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reeform 6"/>
          <p:cNvSpPr>
            <a:spLocks/>
          </p:cNvSpPr>
          <p:nvPr/>
        </p:nvSpPr>
        <p:spPr bwMode="auto">
          <a:xfrm rot="16200000">
            <a:off x="9691966" y="4211461"/>
            <a:ext cx="2240618" cy="1897665"/>
          </a:xfrm>
          <a:custGeom>
            <a:avLst/>
            <a:gdLst>
              <a:gd name="T0" fmla="*/ 3256 w 3325"/>
              <a:gd name="T1" fmla="*/ 1687 h 2157"/>
              <a:gd name="T2" fmla="*/ 1880 w 3325"/>
              <a:gd name="T3" fmla="*/ 100 h 2157"/>
              <a:gd name="T4" fmla="*/ 1880 w 3325"/>
              <a:gd name="T5" fmla="*/ 100 h 2157"/>
              <a:gd name="T6" fmla="*/ 1663 w 3325"/>
              <a:gd name="T7" fmla="*/ 0 h 2157"/>
              <a:gd name="T8" fmla="*/ 1451 w 3325"/>
              <a:gd name="T9" fmla="*/ 95 h 2157"/>
              <a:gd name="T10" fmla="*/ 1451 w 3325"/>
              <a:gd name="T11" fmla="*/ 95 h 2157"/>
              <a:gd name="T12" fmla="*/ 83 w 3325"/>
              <a:gd name="T13" fmla="*/ 1672 h 2157"/>
              <a:gd name="T14" fmla="*/ 0 w 3325"/>
              <a:gd name="T15" fmla="*/ 1872 h 2157"/>
              <a:gd name="T16" fmla="*/ 284 w 3325"/>
              <a:gd name="T17" fmla="*/ 2157 h 2157"/>
              <a:gd name="T18" fmla="*/ 284 w 3325"/>
              <a:gd name="T19" fmla="*/ 2157 h 2157"/>
              <a:gd name="T20" fmla="*/ 285 w 3325"/>
              <a:gd name="T21" fmla="*/ 2157 h 2157"/>
              <a:gd name="T22" fmla="*/ 3039 w 3325"/>
              <a:gd name="T23" fmla="*/ 2157 h 2157"/>
              <a:gd name="T24" fmla="*/ 3039 w 3325"/>
              <a:gd name="T25" fmla="*/ 2157 h 2157"/>
              <a:gd name="T26" fmla="*/ 3040 w 3325"/>
              <a:gd name="T27" fmla="*/ 2157 h 2157"/>
              <a:gd name="T28" fmla="*/ 3325 w 3325"/>
              <a:gd name="T29" fmla="*/ 1872 h 2157"/>
              <a:gd name="T30" fmla="*/ 3256 w 3325"/>
              <a:gd name="T31" fmla="*/ 1687 h 2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325" h="2157">
                <a:moveTo>
                  <a:pt x="3256" y="1687"/>
                </a:moveTo>
                <a:lnTo>
                  <a:pt x="1880" y="100"/>
                </a:lnTo>
                <a:lnTo>
                  <a:pt x="1880" y="100"/>
                </a:lnTo>
                <a:cubicBezTo>
                  <a:pt x="1828" y="39"/>
                  <a:pt x="1750" y="0"/>
                  <a:pt x="1663" y="0"/>
                </a:cubicBezTo>
                <a:cubicBezTo>
                  <a:pt x="1579" y="0"/>
                  <a:pt x="1503" y="36"/>
                  <a:pt x="1451" y="95"/>
                </a:cubicBezTo>
                <a:lnTo>
                  <a:pt x="1451" y="95"/>
                </a:lnTo>
                <a:lnTo>
                  <a:pt x="83" y="1672"/>
                </a:lnTo>
                <a:cubicBezTo>
                  <a:pt x="32" y="1723"/>
                  <a:pt x="0" y="1794"/>
                  <a:pt x="0" y="1872"/>
                </a:cubicBezTo>
                <a:cubicBezTo>
                  <a:pt x="0" y="2029"/>
                  <a:pt x="127" y="2156"/>
                  <a:pt x="284" y="2157"/>
                </a:cubicBezTo>
                <a:lnTo>
                  <a:pt x="284" y="2157"/>
                </a:lnTo>
                <a:lnTo>
                  <a:pt x="285" y="2157"/>
                </a:lnTo>
                <a:lnTo>
                  <a:pt x="3039" y="2157"/>
                </a:lnTo>
                <a:lnTo>
                  <a:pt x="3039" y="2157"/>
                </a:lnTo>
                <a:lnTo>
                  <a:pt x="3040" y="2157"/>
                </a:lnTo>
                <a:cubicBezTo>
                  <a:pt x="3198" y="2157"/>
                  <a:pt x="3325" y="2029"/>
                  <a:pt x="3325" y="1872"/>
                </a:cubicBezTo>
                <a:cubicBezTo>
                  <a:pt x="3325" y="1802"/>
                  <a:pt x="3299" y="1737"/>
                  <a:pt x="3256" y="1687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sp>
        <p:nvSpPr>
          <p:cNvPr id="20" name="Скругленный прямоугольник 19"/>
          <p:cNvSpPr/>
          <p:nvPr/>
        </p:nvSpPr>
        <p:spPr>
          <a:xfrm rot="10800000">
            <a:off x="6493416" y="3667445"/>
            <a:ext cx="2315442" cy="2592287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cxnSp>
        <p:nvCxnSpPr>
          <p:cNvPr id="21" name="直接连接符 27"/>
          <p:cNvCxnSpPr/>
          <p:nvPr/>
        </p:nvCxnSpPr>
        <p:spPr>
          <a:xfrm flipH="1">
            <a:off x="8616281" y="5160293"/>
            <a:ext cx="1584175" cy="1"/>
          </a:xfrm>
          <a:prstGeom prst="line">
            <a:avLst/>
          </a:prstGeom>
          <a:ln w="12700">
            <a:solidFill>
              <a:srgbClr val="7030A0"/>
            </a:solidFill>
            <a:prstDash val="dash"/>
            <a:headEnd type="none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818036" y="2266932"/>
            <a:ext cx="20430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</a:t>
            </a:r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оздание условий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для развития </a:t>
            </a:r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искусства</a:t>
            </a: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творчества </a:t>
            </a:r>
            <a:endParaRPr lang="ru-RU" b="1" dirty="0">
              <a:solidFill>
                <a:srgbClr val="6633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09934" y="2959560"/>
            <a:ext cx="14157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zh-CN" sz="4000" b="1" kern="0" dirty="0" smtClean="0">
                <a:solidFill>
                  <a:schemeClr val="bg1"/>
                </a:solidFill>
                <a:latin typeface="Bahnschrift" panose="020B0502040204020203" pitchFamily="34" charset="0"/>
                <a:ea typeface="宋体"/>
                <a:cs typeface="Arial" panose="020B0604020202020204" pitchFamily="34" charset="0"/>
              </a:rPr>
              <a:t>4 725</a:t>
            </a:r>
            <a:endParaRPr lang="zh-CN" altLang="en-US" sz="4000" b="1" kern="0" dirty="0">
              <a:solidFill>
                <a:schemeClr val="bg1"/>
              </a:solidFill>
              <a:latin typeface="Bahnschrift" panose="020B0502040204020203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474680" y="4125128"/>
            <a:ext cx="2316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Создание </a:t>
            </a:r>
            <a:r>
              <a:rPr lang="ru-RU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условий для развития библиотечного дела </a:t>
            </a:r>
            <a:endParaRPr lang="ru-RU" b="1" dirty="0" smtClean="0">
              <a:solidFill>
                <a:srgbClr val="6633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популяризации </a:t>
            </a:r>
            <a:r>
              <a:rPr lang="ru-RU" b="1" dirty="0" smtClean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чтения</a:t>
            </a:r>
            <a:endParaRPr lang="ru-RU" b="1" dirty="0">
              <a:solidFill>
                <a:srgbClr val="6633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0536222" y="4806350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zh-CN" sz="4000" b="1" kern="0" dirty="0" smtClean="0">
                <a:solidFill>
                  <a:schemeClr val="bg1"/>
                </a:solidFill>
                <a:latin typeface="Bahnschrift" panose="020B0502040204020203" pitchFamily="34" charset="0"/>
                <a:ea typeface="宋体"/>
                <a:cs typeface="Arial" panose="020B0604020202020204" pitchFamily="34" charset="0"/>
              </a:rPr>
              <a:t>463</a:t>
            </a:r>
            <a:endParaRPr lang="zh-CN" altLang="en-US" sz="4000" b="1" kern="0" dirty="0">
              <a:solidFill>
                <a:schemeClr val="bg1"/>
              </a:solidFill>
              <a:latin typeface="Bahnschrift" panose="020B0502040204020203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716755" y="836772"/>
            <a:ext cx="17283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5 188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43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013783" y="1047687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3 878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19336" y="188640"/>
            <a:ext cx="11703185" cy="175352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«</a:t>
            </a:r>
            <a:r>
              <a:rPr lang="ru-RU" sz="1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БЛАГОУСТРОЙСТВО И САНИТАРНОЕ СОДЕРЖАНИЕ ТЕРРИТОРИИ </a:t>
            </a:r>
            <a:r>
              <a:rPr lang="ru-RU" sz="1400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муниципального образования Будогощское городское поселение»</a:t>
            </a:r>
            <a:r>
              <a:rPr lang="ru-RU" sz="2000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br>
              <a:rPr lang="ru-RU" sz="1400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1400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009461"/>
            <a:ext cx="3528392" cy="4704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880" y="2214577"/>
            <a:ext cx="3363838" cy="448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005" y="2276872"/>
            <a:ext cx="3435846" cy="458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1847012"/>
            <a:ext cx="12072664" cy="501098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1342771" y="4476012"/>
            <a:ext cx="1813422" cy="1738142"/>
          </a:xfrm>
          <a:prstGeom prst="flowChartConnector">
            <a:avLst/>
          </a:prstGeom>
          <a:solidFill>
            <a:schemeClr val="bg1">
              <a:lumMod val="9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aphicFrame>
        <p:nvGraphicFramePr>
          <p:cNvPr id="27" name="Chart 6"/>
          <p:cNvGraphicFramePr/>
          <p:nvPr>
            <p:extLst>
              <p:ext uri="{D42A27DB-BD31-4B8C-83A1-F6EECF244321}">
                <p14:modId xmlns:p14="http://schemas.microsoft.com/office/powerpoint/2010/main" val="1934410835"/>
              </p:ext>
            </p:extLst>
          </p:nvPr>
        </p:nvGraphicFramePr>
        <p:xfrm>
          <a:off x="462117" y="3580513"/>
          <a:ext cx="3705836" cy="3197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1225531" y="5179313"/>
            <a:ext cx="19442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accent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Организация ритуальных </a:t>
            </a:r>
            <a:r>
              <a:rPr lang="ru-RU" sz="1200" b="1" dirty="0" smtClean="0">
                <a:solidFill>
                  <a:schemeClr val="accent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услуг</a:t>
            </a:r>
          </a:p>
          <a:p>
            <a:pPr algn="ctr"/>
            <a:r>
              <a:rPr lang="ru-RU" sz="1200" b="1" dirty="0" smtClean="0">
                <a:solidFill>
                  <a:schemeClr val="accent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4"/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содержание кладбищ </a:t>
            </a:r>
            <a:endParaRPr lang="ru-RU" sz="1200" b="1" dirty="0">
              <a:solidFill>
                <a:schemeClr val="accent4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87237" y="4653518"/>
            <a:ext cx="10855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zh-CN" sz="3200" b="1" kern="0" dirty="0" smtClean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  <a:ea typeface="宋体"/>
                <a:cs typeface="Arial" panose="020B0604020202020204" pitchFamily="34" charset="0"/>
              </a:rPr>
              <a:t>1 837</a:t>
            </a:r>
            <a:endParaRPr lang="zh-CN" altLang="en-US" sz="3200" b="1" kern="0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  <a:ea typeface="宋体"/>
              <a:cs typeface="Arial" panose="020B0604020202020204" pitchFamily="34" charset="0"/>
            </a:endParaRPr>
          </a:p>
        </p:txBody>
      </p:sp>
      <p:sp>
        <p:nvSpPr>
          <p:cNvPr id="18" name="Блок-схема: узел 17"/>
          <p:cNvSpPr/>
          <p:nvPr/>
        </p:nvSpPr>
        <p:spPr>
          <a:xfrm>
            <a:off x="5112625" y="3345869"/>
            <a:ext cx="1913172" cy="1892424"/>
          </a:xfrm>
          <a:prstGeom prst="flowChartConnector">
            <a:avLst/>
          </a:prstGeom>
          <a:solidFill>
            <a:schemeClr val="bg1">
              <a:lumMod val="9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Блок-схема: узел 18"/>
          <p:cNvSpPr/>
          <p:nvPr/>
        </p:nvSpPr>
        <p:spPr>
          <a:xfrm>
            <a:off x="8332837" y="2125986"/>
            <a:ext cx="2118316" cy="2106893"/>
          </a:xfrm>
          <a:prstGeom prst="flowChartConnector">
            <a:avLst/>
          </a:prstGeom>
          <a:solidFill>
            <a:schemeClr val="bg1">
              <a:lumMod val="95000"/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graphicFrame>
        <p:nvGraphicFramePr>
          <p:cNvPr id="28" name="Chart 6"/>
          <p:cNvGraphicFramePr/>
          <p:nvPr>
            <p:extLst>
              <p:ext uri="{D42A27DB-BD31-4B8C-83A1-F6EECF244321}">
                <p14:modId xmlns:p14="http://schemas.microsoft.com/office/powerpoint/2010/main" val="3384742920"/>
              </p:ext>
            </p:extLst>
          </p:nvPr>
        </p:nvGraphicFramePr>
        <p:xfrm>
          <a:off x="4843464" y="2930390"/>
          <a:ext cx="3826462" cy="2939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5" name="Прямоугольник 24"/>
          <p:cNvSpPr/>
          <p:nvPr/>
        </p:nvSpPr>
        <p:spPr>
          <a:xfrm>
            <a:off x="5037419" y="3987873"/>
            <a:ext cx="20624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</a:t>
            </a:r>
          </a:p>
          <a:p>
            <a:pPr algn="ctr"/>
            <a:r>
              <a:rPr lang="ru-RU" sz="1200" b="1" dirty="0" smtClean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благоустройство территории муниципального образования</a:t>
            </a:r>
            <a:endParaRPr lang="ru-RU" sz="1200" b="1" dirty="0">
              <a:solidFill>
                <a:schemeClr val="accent5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500267" y="3457433"/>
            <a:ext cx="10903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zh-CN" sz="3200" b="1" kern="0" dirty="0" smtClean="0">
                <a:solidFill>
                  <a:schemeClr val="accent5">
                    <a:lumMod val="75000"/>
                  </a:schemeClr>
                </a:solidFill>
                <a:latin typeface="Bahnschrift" panose="020B0502040204020203" pitchFamily="34" charset="0"/>
                <a:ea typeface="宋体"/>
                <a:cs typeface="Arial" panose="020B0604020202020204" pitchFamily="34" charset="0"/>
              </a:rPr>
              <a:t>1 905</a:t>
            </a:r>
            <a:endParaRPr lang="zh-CN" altLang="en-US" sz="3200" b="1" kern="0" dirty="0">
              <a:solidFill>
                <a:schemeClr val="accent5">
                  <a:lumMod val="75000"/>
                </a:schemeClr>
              </a:solidFill>
              <a:latin typeface="Bahnschrift" panose="020B0502040204020203" pitchFamily="34" charset="0"/>
              <a:ea typeface="宋体"/>
              <a:cs typeface="Arial" panose="020B0604020202020204" pitchFamily="34" charset="0"/>
            </a:endParaRPr>
          </a:p>
        </p:txBody>
      </p:sp>
      <p:graphicFrame>
        <p:nvGraphicFramePr>
          <p:cNvPr id="29" name="Chart 6"/>
          <p:cNvGraphicFramePr/>
          <p:nvPr>
            <p:extLst>
              <p:ext uri="{D42A27DB-BD31-4B8C-83A1-F6EECF244321}">
                <p14:modId xmlns:p14="http://schemas.microsoft.com/office/powerpoint/2010/main" val="2764196226"/>
              </p:ext>
            </p:extLst>
          </p:nvPr>
        </p:nvGraphicFramePr>
        <p:xfrm>
          <a:off x="6308362" y="1813556"/>
          <a:ext cx="4519680" cy="2955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8279310" y="3088101"/>
            <a:ext cx="23041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</a:t>
            </a:r>
            <a:r>
              <a:rPr lang="ru-RU" sz="14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лагоустройство </a:t>
            </a:r>
            <a:r>
              <a:rPr lang="ru-RU" sz="1400" dirty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сельских территорий </a:t>
            </a:r>
            <a:endParaRPr lang="ru-RU" sz="14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996888" y="2411413"/>
            <a:ext cx="7473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altLang="zh-CN" sz="3200" b="1" kern="0" dirty="0" smtClean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  <a:ea typeface="宋体"/>
                <a:cs typeface="Arial" panose="020B0604020202020204" pitchFamily="34" charset="0"/>
              </a:rPr>
              <a:t>136</a:t>
            </a:r>
            <a:endParaRPr lang="zh-CN" altLang="en-US" sz="3200" b="1" kern="0" dirty="0">
              <a:solidFill>
                <a:schemeClr val="accent4">
                  <a:lumMod val="75000"/>
                </a:schemeClr>
              </a:solidFill>
              <a:latin typeface="Bahnschrift" panose="020B0502040204020203" pitchFamily="34" charset="0"/>
              <a:ea typeface="宋体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11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62918"/>
            <a:ext cx="7272808" cy="4834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923" y="488454"/>
            <a:ext cx="7645696" cy="725231"/>
          </a:xfrm>
        </p:spPr>
        <p:txBody>
          <a:bodyPr>
            <a:noAutofit/>
          </a:bodyPr>
          <a:lstStyle/>
          <a:p>
            <a:pPr algn="l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Киришский муниципальный район Ленинградской области</a:t>
            </a:r>
          </a:p>
        </p:txBody>
      </p:sp>
      <p:sp>
        <p:nvSpPr>
          <p:cNvPr id="17" name="Овал 16"/>
          <p:cNvSpPr/>
          <p:nvPr/>
        </p:nvSpPr>
        <p:spPr>
          <a:xfrm>
            <a:off x="9018147" y="1940158"/>
            <a:ext cx="2037011" cy="1900769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768408" y="4180135"/>
            <a:ext cx="2088232" cy="2129185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5809976" y="3602726"/>
            <a:ext cx="3086764" cy="304036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610662" y="1935930"/>
            <a:ext cx="2520280" cy="7553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159771" y="0"/>
            <a:ext cx="2027266" cy="1938754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594836" y="369302"/>
            <a:ext cx="2021880" cy="1794135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447928" y="1253692"/>
            <a:ext cx="2079469" cy="1887276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02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Прямоугольник 111"/>
          <p:cNvSpPr/>
          <p:nvPr/>
        </p:nvSpPr>
        <p:spPr>
          <a:xfrm>
            <a:off x="9840416" y="1186726"/>
            <a:ext cx="18069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3 334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9336" y="116632"/>
            <a:ext cx="11602795" cy="147551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«Обеспечение устойчивого функционирования и развития коммунальной и инженерной инфраструктуры и повышение энергоэффективности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в муниципальном образовании Будогощское городское поселение»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b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1200" b="1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15" y="1909923"/>
            <a:ext cx="7560840" cy="482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626015" y="1925234"/>
            <a:ext cx="7560840" cy="4820935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80487" y="4607211"/>
            <a:ext cx="345638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Организация уличного освещения, техническое обслуживание и ремонт сетей инженерно-технического обеспечения электрической энергией</a:t>
            </a:r>
            <a:endParaRPr lang="ru-RU" sz="1400" b="1" i="1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06058" y="2056946"/>
            <a:ext cx="3630813" cy="172819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35000" y="2259322"/>
            <a:ext cx="41464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Энергосбережение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и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повышение энергетической эффективности 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2131241" y="3925092"/>
            <a:ext cx="353959" cy="542165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11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35360" y="332656"/>
            <a:ext cx="1108923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Муниципальная программа </a:t>
            </a:r>
            <a:r>
              <a:rPr lang="ru-RU" sz="12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«</a:t>
            </a:r>
            <a:r>
              <a:rPr lang="ru-RU" sz="20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ОБЕСПЕЧЕНИЕ КАЧЕСТВЕННЫМ ЖИЛЬЕМ ГРАЖДАН</a:t>
            </a:r>
            <a:r>
              <a:rPr lang="ru-RU" sz="1200" b="1" i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 </a:t>
            </a:r>
            <a:r>
              <a:rPr lang="ru-RU" sz="1200" b="1" i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                </a:t>
            </a:r>
            <a: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на территории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Будогощского городского поселения» </a:t>
            </a:r>
            <a:r>
              <a:rPr lang="ru-RU" sz="12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(тыс. руб.)</a:t>
            </a:r>
            <a:endParaRPr lang="ru-RU" sz="12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007" y="1610469"/>
            <a:ext cx="6724886" cy="514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060848"/>
            <a:ext cx="4104456" cy="4536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3594" y="1610469"/>
            <a:ext cx="11305256" cy="5110316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5" name="Прямоугольник 14"/>
          <p:cNvSpPr/>
          <p:nvPr/>
        </p:nvSpPr>
        <p:spPr>
          <a:xfrm>
            <a:off x="10076168" y="902583"/>
            <a:ext cx="15905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1 120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5015880" y="1952708"/>
            <a:ext cx="3744416" cy="169231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7" name="Овал 16"/>
          <p:cNvSpPr/>
          <p:nvPr/>
        </p:nvSpPr>
        <p:spPr>
          <a:xfrm>
            <a:off x="5119214" y="2133112"/>
            <a:ext cx="3281041" cy="136789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/>
          <p:cNvSpPr/>
          <p:nvPr/>
        </p:nvSpPr>
        <p:spPr>
          <a:xfrm>
            <a:off x="5063927" y="2671454"/>
            <a:ext cx="31813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4D4D4D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Капитальный ремонт многоквартирных домов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24341" y="2156662"/>
            <a:ext cx="12394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1 084</a:t>
            </a:r>
            <a:endParaRPr lang="ru-RU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055439" y="4581128"/>
            <a:ext cx="4568901" cy="18363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9" name="Овал 18"/>
          <p:cNvSpPr/>
          <p:nvPr/>
        </p:nvSpPr>
        <p:spPr>
          <a:xfrm>
            <a:off x="1199456" y="4725144"/>
            <a:ext cx="4032448" cy="1527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1808576" y="5119404"/>
            <a:ext cx="325535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rgbClr val="4D4D4D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Реализация функций в сфере управления муниципальным жилищным фондом</a:t>
            </a:r>
            <a:endParaRPr lang="ru-RU" sz="1400" b="1" dirty="0">
              <a:solidFill>
                <a:srgbClr val="4D4D4D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87488" y="5119403"/>
            <a:ext cx="7184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36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19300" y="186939"/>
            <a:ext cx="12141396" cy="9855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«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ЧАСТЕЙ ТЕРРИТОРИИ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муниципального образования Будогощское городское поселение»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b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1200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056440" y="869115"/>
            <a:ext cx="1351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773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00" y="1978580"/>
            <a:ext cx="3579862" cy="477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03" y="1977864"/>
            <a:ext cx="3579862" cy="4773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976721"/>
            <a:ext cx="3577677" cy="4774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9300" y="1885166"/>
            <a:ext cx="11421316" cy="4866143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/>
          <p:cNvSpPr/>
          <p:nvPr/>
        </p:nvSpPr>
        <p:spPr>
          <a:xfrm>
            <a:off x="2822033" y="3238040"/>
            <a:ext cx="2190254" cy="28302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/>
          <p:cNvSpPr/>
          <p:nvPr/>
        </p:nvSpPr>
        <p:spPr>
          <a:xfrm>
            <a:off x="2549743" y="3028984"/>
            <a:ext cx="2302960" cy="28162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3" name="Прямоугольник 12"/>
          <p:cNvSpPr/>
          <p:nvPr/>
        </p:nvSpPr>
        <p:spPr>
          <a:xfrm>
            <a:off x="6894305" y="2509920"/>
            <a:ext cx="2190802" cy="28274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4" name="Прямоугольник 13"/>
          <p:cNvSpPr/>
          <p:nvPr/>
        </p:nvSpPr>
        <p:spPr>
          <a:xfrm>
            <a:off x="6747944" y="2380040"/>
            <a:ext cx="2202814" cy="28140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9" name="Прямоугольник 8"/>
          <p:cNvSpPr/>
          <p:nvPr/>
        </p:nvSpPr>
        <p:spPr>
          <a:xfrm>
            <a:off x="2502458" y="3974151"/>
            <a:ext cx="23975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Развитие населенных пунктов муниципального образования Будогощское городское </a:t>
            </a:r>
            <a:r>
              <a:rPr lang="ru-RU" sz="16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поселение</a:t>
            </a:r>
            <a:endParaRPr lang="ru-RU" sz="16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1757" y="3248730"/>
            <a:ext cx="24866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Развитие административного центра муниципального образования Будогощское городское </a:t>
            </a:r>
            <a:r>
              <a:rPr lang="ru-RU" sz="1600" b="1" dirty="0" smtClean="0">
                <a:solidFill>
                  <a:schemeClr val="bg2">
                    <a:lumMod val="90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поселение</a:t>
            </a:r>
            <a:endParaRPr lang="ru-RU" sz="1600" b="1" dirty="0">
              <a:solidFill>
                <a:schemeClr val="bg2">
                  <a:lumMod val="9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40449" y="2475904"/>
            <a:ext cx="10038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2">
                    <a:lumMod val="90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264</a:t>
            </a:r>
            <a:endParaRPr lang="ru-RU" sz="4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99300" y="3192270"/>
            <a:ext cx="10102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75000"/>
                  </a:schemeClr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509</a:t>
            </a:r>
            <a:endParaRPr lang="ru-RU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10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25365" y="116633"/>
            <a:ext cx="10911195" cy="8640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«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БЕЗОПАСНОСТЬ муниципального образования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Будогощское городское поселение» </a:t>
            </a:r>
            <a: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b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1200" b="1" dirty="0">
              <a:solidFill>
                <a:srgbClr val="663300"/>
              </a:solidFill>
              <a:latin typeface="Arial Black" panose="020B0A040201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18" y="2351562"/>
            <a:ext cx="5856190" cy="390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2351562"/>
            <a:ext cx="6075425" cy="39984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9336" y="2293597"/>
            <a:ext cx="11972700" cy="411435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0" name="Прямоугольник 9"/>
          <p:cNvSpPr/>
          <p:nvPr/>
        </p:nvSpPr>
        <p:spPr>
          <a:xfrm>
            <a:off x="2136423" y="1988840"/>
            <a:ext cx="7089077" cy="2125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1" name="Прямоугольник 10"/>
          <p:cNvSpPr/>
          <p:nvPr/>
        </p:nvSpPr>
        <p:spPr>
          <a:xfrm>
            <a:off x="2223939" y="1628800"/>
            <a:ext cx="6751503" cy="213430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2" name="Прямоугольник 11"/>
          <p:cNvSpPr/>
          <p:nvPr/>
        </p:nvSpPr>
        <p:spPr>
          <a:xfrm>
            <a:off x="2351584" y="1988840"/>
            <a:ext cx="64978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Предупреждение чрезвычайных ситуаций, развитие гражданской обороны, защита населения и территорий от чрезвычайных ситуаций природного и техногенного характера, обеспечение пожарной безопасности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            и </a:t>
            </a:r>
            <a:r>
              <a:rPr lang="ru-RU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безопасности людей на водных объектах 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487985" y="626786"/>
            <a:ext cx="14109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340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83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22" y="3158970"/>
            <a:ext cx="4589934" cy="3510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286" y="2607321"/>
            <a:ext cx="2333858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" y="2996952"/>
            <a:ext cx="5004048" cy="3753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2692" y="2642051"/>
            <a:ext cx="11972700" cy="411435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34738" y="188640"/>
            <a:ext cx="11568608" cy="10729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Муниципальная программа «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Развитие физической культуры и спорта </a:t>
            </a:r>
            <a:b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на территории Будогощского городского поселения» </a:t>
            </a:r>
            <a: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b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88488" y="897823"/>
            <a:ext cx="11192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64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78566" y="1879196"/>
            <a:ext cx="5699820" cy="142152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28176" y="2124838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оздание условий </a:t>
            </a:r>
            <a:r>
              <a:rPr lang="ru-RU" sz="2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для занятий физической культурой и спортом </a:t>
            </a:r>
            <a:endParaRPr lang="ru-RU" sz="2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13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63352" y="188640"/>
            <a:ext cx="11449272" cy="11474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Непрограммные направления деятельности </a:t>
            </a:r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endParaRPr lang="ru-RU" sz="2800" b="1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reeform 19">
            <a:extLst>
              <a:ext uri="{FF2B5EF4-FFF2-40B4-BE49-F238E27FC236}">
                <a16:creationId xmlns="" xmlns:a16="http://schemas.microsoft.com/office/drawing/2014/main" id="{4A663FC5-6A87-DC05-2B57-8D1E17998D84}"/>
              </a:ext>
            </a:extLst>
          </p:cNvPr>
          <p:cNvSpPr>
            <a:spLocks noEditPoints="1"/>
          </p:cNvSpPr>
          <p:nvPr/>
        </p:nvSpPr>
        <p:spPr bwMode="auto">
          <a:xfrm>
            <a:off x="3675726" y="1477907"/>
            <a:ext cx="4682895" cy="4212490"/>
          </a:xfrm>
          <a:custGeom>
            <a:avLst/>
            <a:gdLst>
              <a:gd name="T0" fmla="*/ 233 w 747"/>
              <a:gd name="T1" fmla="*/ 0 h 672"/>
              <a:gd name="T2" fmla="*/ 306 w 747"/>
              <a:gd name="T3" fmla="*/ 37 h 672"/>
              <a:gd name="T4" fmla="*/ 374 w 747"/>
              <a:gd name="T5" fmla="*/ 66 h 672"/>
              <a:gd name="T6" fmla="*/ 444 w 747"/>
              <a:gd name="T7" fmla="*/ 33 h 672"/>
              <a:gd name="T8" fmla="*/ 514 w 747"/>
              <a:gd name="T9" fmla="*/ 0 h 672"/>
              <a:gd name="T10" fmla="*/ 606 w 747"/>
              <a:gd name="T11" fmla="*/ 92 h 672"/>
              <a:gd name="T12" fmla="*/ 601 w 747"/>
              <a:gd name="T13" fmla="*/ 122 h 672"/>
              <a:gd name="T14" fmla="*/ 594 w 747"/>
              <a:gd name="T15" fmla="*/ 154 h 672"/>
              <a:gd name="T16" fmla="*/ 643 w 747"/>
              <a:gd name="T17" fmla="*/ 237 h 672"/>
              <a:gd name="T18" fmla="*/ 681 w 747"/>
              <a:gd name="T19" fmla="*/ 248 h 672"/>
              <a:gd name="T20" fmla="*/ 747 w 747"/>
              <a:gd name="T21" fmla="*/ 336 h 672"/>
              <a:gd name="T22" fmla="*/ 679 w 747"/>
              <a:gd name="T23" fmla="*/ 424 h 672"/>
              <a:gd name="T24" fmla="*/ 644 w 747"/>
              <a:gd name="T25" fmla="*/ 434 h 672"/>
              <a:gd name="T26" fmla="*/ 594 w 747"/>
              <a:gd name="T27" fmla="*/ 517 h 672"/>
              <a:gd name="T28" fmla="*/ 602 w 747"/>
              <a:gd name="T29" fmla="*/ 552 h 672"/>
              <a:gd name="T30" fmla="*/ 606 w 747"/>
              <a:gd name="T31" fmla="*/ 580 h 672"/>
              <a:gd name="T32" fmla="*/ 514 w 747"/>
              <a:gd name="T33" fmla="*/ 672 h 672"/>
              <a:gd name="T34" fmla="*/ 449 w 747"/>
              <a:gd name="T35" fmla="*/ 644 h 672"/>
              <a:gd name="T36" fmla="*/ 422 w 747"/>
              <a:gd name="T37" fmla="*/ 620 h 672"/>
              <a:gd name="T38" fmla="*/ 373 w 747"/>
              <a:gd name="T39" fmla="*/ 606 h 672"/>
              <a:gd name="T40" fmla="*/ 323 w 747"/>
              <a:gd name="T41" fmla="*/ 621 h 672"/>
              <a:gd name="T42" fmla="*/ 284 w 747"/>
              <a:gd name="T43" fmla="*/ 655 h 672"/>
              <a:gd name="T44" fmla="*/ 233 w 747"/>
              <a:gd name="T45" fmla="*/ 672 h 672"/>
              <a:gd name="T46" fmla="*/ 141 w 747"/>
              <a:gd name="T47" fmla="*/ 580 h 672"/>
              <a:gd name="T48" fmla="*/ 146 w 747"/>
              <a:gd name="T49" fmla="*/ 551 h 672"/>
              <a:gd name="T50" fmla="*/ 152 w 747"/>
              <a:gd name="T51" fmla="*/ 528 h 672"/>
              <a:gd name="T52" fmla="*/ 153 w 747"/>
              <a:gd name="T53" fmla="*/ 519 h 672"/>
              <a:gd name="T54" fmla="*/ 69 w 747"/>
              <a:gd name="T55" fmla="*/ 425 h 672"/>
              <a:gd name="T56" fmla="*/ 0 w 747"/>
              <a:gd name="T57" fmla="*/ 336 h 672"/>
              <a:gd name="T58" fmla="*/ 74 w 747"/>
              <a:gd name="T59" fmla="*/ 246 h 672"/>
              <a:gd name="T60" fmla="*/ 153 w 747"/>
              <a:gd name="T61" fmla="*/ 153 h 672"/>
              <a:gd name="T62" fmla="*/ 147 w 747"/>
              <a:gd name="T63" fmla="*/ 124 h 672"/>
              <a:gd name="T64" fmla="*/ 141 w 747"/>
              <a:gd name="T65" fmla="*/ 92 h 672"/>
              <a:gd name="T66" fmla="*/ 233 w 747"/>
              <a:gd name="T67" fmla="*/ 0 h 672"/>
              <a:gd name="T68" fmla="*/ 180 w 747"/>
              <a:gd name="T69" fmla="*/ 310 h 672"/>
              <a:gd name="T70" fmla="*/ 184 w 747"/>
              <a:gd name="T71" fmla="*/ 336 h 672"/>
              <a:gd name="T72" fmla="*/ 180 w 747"/>
              <a:gd name="T73" fmla="*/ 364 h 672"/>
              <a:gd name="T74" fmla="*/ 220 w 747"/>
              <a:gd name="T75" fmla="*/ 482 h 672"/>
              <a:gd name="T76" fmla="*/ 247 w 747"/>
              <a:gd name="T77" fmla="*/ 490 h 672"/>
              <a:gd name="T78" fmla="*/ 278 w 747"/>
              <a:gd name="T79" fmla="*/ 500 h 672"/>
              <a:gd name="T80" fmla="*/ 304 w 747"/>
              <a:gd name="T81" fmla="*/ 524 h 672"/>
              <a:gd name="T82" fmla="*/ 319 w 747"/>
              <a:gd name="T83" fmla="*/ 538 h 672"/>
              <a:gd name="T84" fmla="*/ 373 w 747"/>
              <a:gd name="T85" fmla="*/ 555 h 672"/>
              <a:gd name="T86" fmla="*/ 429 w 747"/>
              <a:gd name="T87" fmla="*/ 537 h 672"/>
              <a:gd name="T88" fmla="*/ 445 w 747"/>
              <a:gd name="T89" fmla="*/ 521 h 672"/>
              <a:gd name="T90" fmla="*/ 470 w 747"/>
              <a:gd name="T91" fmla="*/ 500 h 672"/>
              <a:gd name="T92" fmla="*/ 503 w 747"/>
              <a:gd name="T93" fmla="*/ 490 h 672"/>
              <a:gd name="T94" fmla="*/ 523 w 747"/>
              <a:gd name="T95" fmla="*/ 484 h 672"/>
              <a:gd name="T96" fmla="*/ 576 w 747"/>
              <a:gd name="T97" fmla="*/ 398 h 672"/>
              <a:gd name="T98" fmla="*/ 569 w 747"/>
              <a:gd name="T99" fmla="*/ 368 h 672"/>
              <a:gd name="T100" fmla="*/ 563 w 747"/>
              <a:gd name="T101" fmla="*/ 336 h 672"/>
              <a:gd name="T102" fmla="*/ 569 w 747"/>
              <a:gd name="T103" fmla="*/ 304 h 672"/>
              <a:gd name="T104" fmla="*/ 575 w 747"/>
              <a:gd name="T105" fmla="*/ 274 h 672"/>
              <a:gd name="T106" fmla="*/ 524 w 747"/>
              <a:gd name="T107" fmla="*/ 190 h 672"/>
              <a:gd name="T108" fmla="*/ 500 w 747"/>
              <a:gd name="T109" fmla="*/ 182 h 672"/>
              <a:gd name="T110" fmla="*/ 472 w 747"/>
              <a:gd name="T111" fmla="*/ 173 h 672"/>
              <a:gd name="T112" fmla="*/ 445 w 747"/>
              <a:gd name="T113" fmla="*/ 152 h 672"/>
              <a:gd name="T114" fmla="*/ 374 w 747"/>
              <a:gd name="T115" fmla="*/ 119 h 672"/>
              <a:gd name="T116" fmla="*/ 302 w 747"/>
              <a:gd name="T117" fmla="*/ 152 h 672"/>
              <a:gd name="T118" fmla="*/ 253 w 747"/>
              <a:gd name="T119" fmla="*/ 182 h 672"/>
              <a:gd name="T120" fmla="*/ 173 w 747"/>
              <a:gd name="T121" fmla="*/ 275 h 672"/>
              <a:gd name="T122" fmla="*/ 180 w 747"/>
              <a:gd name="T123" fmla="*/ 31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747" h="672">
                <a:moveTo>
                  <a:pt x="233" y="0"/>
                </a:moveTo>
                <a:cubicBezTo>
                  <a:pt x="262" y="0"/>
                  <a:pt x="289" y="14"/>
                  <a:pt x="306" y="37"/>
                </a:cubicBezTo>
                <a:cubicBezTo>
                  <a:pt x="321" y="57"/>
                  <a:pt x="349" y="66"/>
                  <a:pt x="374" y="66"/>
                </a:cubicBezTo>
                <a:cubicBezTo>
                  <a:pt x="402" y="66"/>
                  <a:pt x="426" y="55"/>
                  <a:pt x="444" y="33"/>
                </a:cubicBezTo>
                <a:cubicBezTo>
                  <a:pt x="461" y="12"/>
                  <a:pt x="487" y="0"/>
                  <a:pt x="514" y="0"/>
                </a:cubicBezTo>
                <a:cubicBezTo>
                  <a:pt x="565" y="0"/>
                  <a:pt x="606" y="41"/>
                  <a:pt x="606" y="92"/>
                </a:cubicBezTo>
                <a:cubicBezTo>
                  <a:pt x="606" y="103"/>
                  <a:pt x="604" y="112"/>
                  <a:pt x="601" y="122"/>
                </a:cubicBezTo>
                <a:cubicBezTo>
                  <a:pt x="598" y="133"/>
                  <a:pt x="594" y="143"/>
                  <a:pt x="594" y="154"/>
                </a:cubicBezTo>
                <a:cubicBezTo>
                  <a:pt x="594" y="189"/>
                  <a:pt x="613" y="220"/>
                  <a:pt x="643" y="237"/>
                </a:cubicBezTo>
                <a:cubicBezTo>
                  <a:pt x="655" y="244"/>
                  <a:pt x="669" y="244"/>
                  <a:pt x="681" y="248"/>
                </a:cubicBezTo>
                <a:cubicBezTo>
                  <a:pt x="720" y="259"/>
                  <a:pt x="747" y="295"/>
                  <a:pt x="747" y="336"/>
                </a:cubicBezTo>
                <a:cubicBezTo>
                  <a:pt x="747" y="377"/>
                  <a:pt x="719" y="414"/>
                  <a:pt x="679" y="424"/>
                </a:cubicBezTo>
                <a:cubicBezTo>
                  <a:pt x="667" y="428"/>
                  <a:pt x="655" y="428"/>
                  <a:pt x="644" y="434"/>
                </a:cubicBezTo>
                <a:cubicBezTo>
                  <a:pt x="613" y="450"/>
                  <a:pt x="594" y="482"/>
                  <a:pt x="594" y="517"/>
                </a:cubicBezTo>
                <a:cubicBezTo>
                  <a:pt x="594" y="529"/>
                  <a:pt x="598" y="541"/>
                  <a:pt x="602" y="552"/>
                </a:cubicBezTo>
                <a:cubicBezTo>
                  <a:pt x="604" y="561"/>
                  <a:pt x="606" y="570"/>
                  <a:pt x="606" y="580"/>
                </a:cubicBezTo>
                <a:cubicBezTo>
                  <a:pt x="606" y="631"/>
                  <a:pt x="565" y="672"/>
                  <a:pt x="514" y="672"/>
                </a:cubicBezTo>
                <a:cubicBezTo>
                  <a:pt x="490" y="672"/>
                  <a:pt x="466" y="662"/>
                  <a:pt x="449" y="644"/>
                </a:cubicBezTo>
                <a:cubicBezTo>
                  <a:pt x="440" y="635"/>
                  <a:pt x="433" y="626"/>
                  <a:pt x="422" y="620"/>
                </a:cubicBezTo>
                <a:cubicBezTo>
                  <a:pt x="407" y="611"/>
                  <a:pt x="390" y="606"/>
                  <a:pt x="373" y="606"/>
                </a:cubicBezTo>
                <a:cubicBezTo>
                  <a:pt x="355" y="606"/>
                  <a:pt x="338" y="611"/>
                  <a:pt x="323" y="621"/>
                </a:cubicBezTo>
                <a:cubicBezTo>
                  <a:pt x="308" y="630"/>
                  <a:pt x="297" y="644"/>
                  <a:pt x="284" y="655"/>
                </a:cubicBezTo>
                <a:cubicBezTo>
                  <a:pt x="268" y="667"/>
                  <a:pt x="253" y="672"/>
                  <a:pt x="233" y="672"/>
                </a:cubicBezTo>
                <a:cubicBezTo>
                  <a:pt x="182" y="672"/>
                  <a:pt x="141" y="631"/>
                  <a:pt x="141" y="580"/>
                </a:cubicBezTo>
                <a:cubicBezTo>
                  <a:pt x="141" y="570"/>
                  <a:pt x="144" y="561"/>
                  <a:pt x="146" y="551"/>
                </a:cubicBezTo>
                <a:cubicBezTo>
                  <a:pt x="149" y="543"/>
                  <a:pt x="151" y="536"/>
                  <a:pt x="152" y="528"/>
                </a:cubicBezTo>
                <a:cubicBezTo>
                  <a:pt x="152" y="525"/>
                  <a:pt x="153" y="522"/>
                  <a:pt x="153" y="519"/>
                </a:cubicBezTo>
                <a:cubicBezTo>
                  <a:pt x="153" y="466"/>
                  <a:pt x="117" y="437"/>
                  <a:pt x="69" y="425"/>
                </a:cubicBezTo>
                <a:cubicBezTo>
                  <a:pt x="29" y="414"/>
                  <a:pt x="0" y="378"/>
                  <a:pt x="0" y="336"/>
                </a:cubicBezTo>
                <a:cubicBezTo>
                  <a:pt x="0" y="292"/>
                  <a:pt x="31" y="254"/>
                  <a:pt x="74" y="246"/>
                </a:cubicBezTo>
                <a:cubicBezTo>
                  <a:pt x="120" y="236"/>
                  <a:pt x="153" y="201"/>
                  <a:pt x="153" y="153"/>
                </a:cubicBezTo>
                <a:cubicBezTo>
                  <a:pt x="153" y="142"/>
                  <a:pt x="150" y="134"/>
                  <a:pt x="147" y="124"/>
                </a:cubicBezTo>
                <a:cubicBezTo>
                  <a:pt x="143" y="113"/>
                  <a:pt x="141" y="103"/>
                  <a:pt x="141" y="92"/>
                </a:cubicBezTo>
                <a:cubicBezTo>
                  <a:pt x="141" y="41"/>
                  <a:pt x="182" y="0"/>
                  <a:pt x="233" y="0"/>
                </a:cubicBezTo>
                <a:close/>
                <a:moveTo>
                  <a:pt x="180" y="310"/>
                </a:moveTo>
                <a:cubicBezTo>
                  <a:pt x="183" y="318"/>
                  <a:pt x="184" y="327"/>
                  <a:pt x="184" y="336"/>
                </a:cubicBezTo>
                <a:cubicBezTo>
                  <a:pt x="184" y="345"/>
                  <a:pt x="183" y="355"/>
                  <a:pt x="180" y="364"/>
                </a:cubicBezTo>
                <a:cubicBezTo>
                  <a:pt x="165" y="409"/>
                  <a:pt x="176" y="458"/>
                  <a:pt x="220" y="482"/>
                </a:cubicBezTo>
                <a:cubicBezTo>
                  <a:pt x="228" y="486"/>
                  <a:pt x="238" y="488"/>
                  <a:pt x="247" y="490"/>
                </a:cubicBezTo>
                <a:cubicBezTo>
                  <a:pt x="258" y="492"/>
                  <a:pt x="268" y="495"/>
                  <a:pt x="278" y="500"/>
                </a:cubicBezTo>
                <a:cubicBezTo>
                  <a:pt x="289" y="506"/>
                  <a:pt x="296" y="514"/>
                  <a:pt x="304" y="524"/>
                </a:cubicBezTo>
                <a:cubicBezTo>
                  <a:pt x="309" y="529"/>
                  <a:pt x="313" y="534"/>
                  <a:pt x="319" y="538"/>
                </a:cubicBezTo>
                <a:cubicBezTo>
                  <a:pt x="335" y="549"/>
                  <a:pt x="354" y="555"/>
                  <a:pt x="373" y="555"/>
                </a:cubicBezTo>
                <a:cubicBezTo>
                  <a:pt x="393" y="555"/>
                  <a:pt x="412" y="549"/>
                  <a:pt x="429" y="537"/>
                </a:cubicBezTo>
                <a:cubicBezTo>
                  <a:pt x="435" y="533"/>
                  <a:pt x="440" y="527"/>
                  <a:pt x="445" y="521"/>
                </a:cubicBezTo>
                <a:cubicBezTo>
                  <a:pt x="453" y="513"/>
                  <a:pt x="460" y="506"/>
                  <a:pt x="470" y="500"/>
                </a:cubicBezTo>
                <a:cubicBezTo>
                  <a:pt x="480" y="494"/>
                  <a:pt x="491" y="492"/>
                  <a:pt x="503" y="490"/>
                </a:cubicBezTo>
                <a:cubicBezTo>
                  <a:pt x="509" y="489"/>
                  <a:pt x="516" y="487"/>
                  <a:pt x="523" y="484"/>
                </a:cubicBezTo>
                <a:cubicBezTo>
                  <a:pt x="555" y="468"/>
                  <a:pt x="576" y="435"/>
                  <a:pt x="576" y="398"/>
                </a:cubicBezTo>
                <a:cubicBezTo>
                  <a:pt x="576" y="388"/>
                  <a:pt x="573" y="378"/>
                  <a:pt x="569" y="368"/>
                </a:cubicBezTo>
                <a:cubicBezTo>
                  <a:pt x="566" y="357"/>
                  <a:pt x="563" y="347"/>
                  <a:pt x="563" y="336"/>
                </a:cubicBezTo>
                <a:cubicBezTo>
                  <a:pt x="563" y="325"/>
                  <a:pt x="566" y="315"/>
                  <a:pt x="569" y="304"/>
                </a:cubicBezTo>
                <a:cubicBezTo>
                  <a:pt x="572" y="295"/>
                  <a:pt x="575" y="285"/>
                  <a:pt x="575" y="274"/>
                </a:cubicBezTo>
                <a:cubicBezTo>
                  <a:pt x="575" y="239"/>
                  <a:pt x="555" y="206"/>
                  <a:pt x="524" y="190"/>
                </a:cubicBezTo>
                <a:cubicBezTo>
                  <a:pt x="516" y="186"/>
                  <a:pt x="508" y="184"/>
                  <a:pt x="500" y="182"/>
                </a:cubicBezTo>
                <a:cubicBezTo>
                  <a:pt x="490" y="180"/>
                  <a:pt x="481" y="178"/>
                  <a:pt x="472" y="173"/>
                </a:cubicBezTo>
                <a:cubicBezTo>
                  <a:pt x="462" y="168"/>
                  <a:pt x="453" y="161"/>
                  <a:pt x="445" y="152"/>
                </a:cubicBezTo>
                <a:cubicBezTo>
                  <a:pt x="426" y="130"/>
                  <a:pt x="402" y="119"/>
                  <a:pt x="374" y="119"/>
                </a:cubicBezTo>
                <a:cubicBezTo>
                  <a:pt x="345" y="119"/>
                  <a:pt x="321" y="131"/>
                  <a:pt x="302" y="152"/>
                </a:cubicBezTo>
                <a:cubicBezTo>
                  <a:pt x="289" y="167"/>
                  <a:pt x="272" y="177"/>
                  <a:pt x="253" y="182"/>
                </a:cubicBezTo>
                <a:cubicBezTo>
                  <a:pt x="206" y="192"/>
                  <a:pt x="173" y="225"/>
                  <a:pt x="173" y="275"/>
                </a:cubicBezTo>
                <a:cubicBezTo>
                  <a:pt x="173" y="288"/>
                  <a:pt x="177" y="298"/>
                  <a:pt x="180" y="310"/>
                </a:cubicBezTo>
                <a:close/>
              </a:path>
            </a:pathLst>
          </a:custGeom>
          <a:solidFill>
            <a:schemeClr val="accent2">
              <a:lumMod val="50000"/>
              <a:alpha val="65000"/>
            </a:schemeClr>
          </a:solidFill>
          <a:ln w="317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bIns="46800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5" name="Oval 6">
            <a:extLst>
              <a:ext uri="{FF2B5EF4-FFF2-40B4-BE49-F238E27FC236}">
                <a16:creationId xmlns="" xmlns:a16="http://schemas.microsoft.com/office/drawing/2014/main" id="{F395FD3B-A3EB-2C9F-EB30-E1C585181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128" y="1612288"/>
            <a:ext cx="881384" cy="878736"/>
          </a:xfrm>
          <a:prstGeom prst="ellipse">
            <a:avLst/>
          </a:prstGeom>
          <a:solidFill>
            <a:srgbClr val="508D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Bahnschrift Light" panose="020B0502040204020203" pitchFamily="34" charset="0"/>
              <a:cs typeface="+mn-ea"/>
              <a:sym typeface="+mn-lt"/>
            </a:endParaRPr>
          </a:p>
        </p:txBody>
      </p:sp>
      <p:sp>
        <p:nvSpPr>
          <p:cNvPr id="6" name="Oval 7">
            <a:extLst>
              <a:ext uri="{FF2B5EF4-FFF2-40B4-BE49-F238E27FC236}">
                <a16:creationId xmlns="" xmlns:a16="http://schemas.microsoft.com/office/drawing/2014/main" id="{A81C1D20-5115-3D2F-E250-5C915BC52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004" y="1597751"/>
            <a:ext cx="884031" cy="878736"/>
          </a:xfrm>
          <a:prstGeom prst="ellipse">
            <a:avLst/>
          </a:prstGeom>
          <a:solidFill>
            <a:srgbClr val="EBAB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7" name="Oval 8">
            <a:extLst>
              <a:ext uri="{FF2B5EF4-FFF2-40B4-BE49-F238E27FC236}">
                <a16:creationId xmlns="" xmlns:a16="http://schemas.microsoft.com/office/drawing/2014/main" id="{273C223E-C4C8-71ED-59CE-CDB2D3EFB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0572" y="3139490"/>
            <a:ext cx="886678" cy="884030"/>
          </a:xfrm>
          <a:prstGeom prst="ellipse">
            <a:avLst/>
          </a:prstGeom>
          <a:solidFill>
            <a:srgbClr val="508D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8" name="Oval 11">
            <a:extLst>
              <a:ext uri="{FF2B5EF4-FFF2-40B4-BE49-F238E27FC236}">
                <a16:creationId xmlns="" xmlns:a16="http://schemas.microsoft.com/office/drawing/2014/main" id="{24E875F5-5378-BCCB-D174-9865A3B17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6543" y="4677278"/>
            <a:ext cx="884031" cy="884030"/>
          </a:xfrm>
          <a:prstGeom prst="ellipse">
            <a:avLst/>
          </a:prstGeom>
          <a:solidFill>
            <a:srgbClr val="EBAB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9" name="Oval 10">
            <a:extLst>
              <a:ext uri="{FF2B5EF4-FFF2-40B4-BE49-F238E27FC236}">
                <a16:creationId xmlns="" xmlns:a16="http://schemas.microsoft.com/office/drawing/2014/main" id="{382B24C2-85B4-B648-9086-3026C1948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128" y="4677278"/>
            <a:ext cx="881384" cy="884030"/>
          </a:xfrm>
          <a:prstGeom prst="ellipse">
            <a:avLst/>
          </a:prstGeom>
          <a:solidFill>
            <a:srgbClr val="508D9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2052624D-117D-5E7A-847B-6D0598106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098" y="3139490"/>
            <a:ext cx="884031" cy="884030"/>
          </a:xfrm>
          <a:prstGeom prst="ellipse">
            <a:avLst/>
          </a:prstGeom>
          <a:solidFill>
            <a:srgbClr val="EBAB2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28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1" name="椭圆 16">
            <a:extLst>
              <a:ext uri="{FF2B5EF4-FFF2-40B4-BE49-F238E27FC236}">
                <a16:creationId xmlns="" xmlns:a16="http://schemas.microsoft.com/office/drawing/2014/main" id="{0E85D65F-8D12-9BBF-019D-42874129B8B6}"/>
              </a:ext>
            </a:extLst>
          </p:cNvPr>
          <p:cNvSpPr/>
          <p:nvPr/>
        </p:nvSpPr>
        <p:spPr>
          <a:xfrm>
            <a:off x="5131820" y="2683056"/>
            <a:ext cx="1777896" cy="177789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 sz="3200" b="1" dirty="0">
              <a:solidFill>
                <a:schemeClr val="bg1"/>
              </a:solidFill>
              <a:latin typeface="Bahnschrift Light" panose="020B0502040204020203" pitchFamily="34" charset="0"/>
              <a:cs typeface="+mn-ea"/>
              <a:sym typeface="+mn-lt"/>
            </a:endParaRPr>
          </a:p>
        </p:txBody>
      </p:sp>
      <p:cxnSp>
        <p:nvCxnSpPr>
          <p:cNvPr id="12" name="Straight Connector 79">
            <a:extLst>
              <a:ext uri="{FF2B5EF4-FFF2-40B4-BE49-F238E27FC236}">
                <a16:creationId xmlns="" xmlns:a16="http://schemas.microsoft.com/office/drawing/2014/main" id="{903F15F1-6A1E-31A7-4E26-E12939F008F3}"/>
              </a:ext>
            </a:extLst>
          </p:cNvPr>
          <p:cNvCxnSpPr>
            <a:cxnSpLocks/>
          </p:cNvCxnSpPr>
          <p:nvPr/>
        </p:nvCxnSpPr>
        <p:spPr>
          <a:xfrm>
            <a:off x="3572260" y="1474088"/>
            <a:ext cx="795548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78">
            <a:extLst>
              <a:ext uri="{FF2B5EF4-FFF2-40B4-BE49-F238E27FC236}">
                <a16:creationId xmlns="" xmlns:a16="http://schemas.microsoft.com/office/drawing/2014/main" id="{6FAD2E34-227A-E24C-DF61-22E736D8E873}"/>
              </a:ext>
            </a:extLst>
          </p:cNvPr>
          <p:cNvCxnSpPr>
            <a:cxnSpLocks/>
          </p:cNvCxnSpPr>
          <p:nvPr/>
        </p:nvCxnSpPr>
        <p:spPr>
          <a:xfrm flipH="1" flipV="1">
            <a:off x="4358447" y="1479601"/>
            <a:ext cx="398251" cy="30020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68">
            <a:extLst>
              <a:ext uri="{FF2B5EF4-FFF2-40B4-BE49-F238E27FC236}">
                <a16:creationId xmlns="" xmlns:a16="http://schemas.microsoft.com/office/drawing/2014/main" id="{5A891920-D498-56DF-4022-E19602A3D95D}"/>
              </a:ext>
            </a:extLst>
          </p:cNvPr>
          <p:cNvCxnSpPr>
            <a:cxnSpLocks/>
          </p:cNvCxnSpPr>
          <p:nvPr/>
        </p:nvCxnSpPr>
        <p:spPr>
          <a:xfrm>
            <a:off x="3011550" y="3581505"/>
            <a:ext cx="795548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72">
            <a:extLst>
              <a:ext uri="{FF2B5EF4-FFF2-40B4-BE49-F238E27FC236}">
                <a16:creationId xmlns="" xmlns:a16="http://schemas.microsoft.com/office/drawing/2014/main" id="{A486F72A-E5C4-4029-32C1-5942FC951092}"/>
              </a:ext>
            </a:extLst>
          </p:cNvPr>
          <p:cNvCxnSpPr>
            <a:cxnSpLocks/>
          </p:cNvCxnSpPr>
          <p:nvPr/>
        </p:nvCxnSpPr>
        <p:spPr>
          <a:xfrm flipH="1">
            <a:off x="4691128" y="5590331"/>
            <a:ext cx="398251" cy="30020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73">
            <a:extLst>
              <a:ext uri="{FF2B5EF4-FFF2-40B4-BE49-F238E27FC236}">
                <a16:creationId xmlns="" xmlns:a16="http://schemas.microsoft.com/office/drawing/2014/main" id="{8FC4465B-7E60-A051-E6B6-748CFFC822D8}"/>
              </a:ext>
            </a:extLst>
          </p:cNvPr>
          <p:cNvCxnSpPr>
            <a:cxnSpLocks/>
          </p:cNvCxnSpPr>
          <p:nvPr/>
        </p:nvCxnSpPr>
        <p:spPr>
          <a:xfrm flipV="1">
            <a:off x="3893653" y="5890532"/>
            <a:ext cx="795548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80">
            <a:extLst>
              <a:ext uri="{FF2B5EF4-FFF2-40B4-BE49-F238E27FC236}">
                <a16:creationId xmlns="" xmlns:a16="http://schemas.microsoft.com/office/drawing/2014/main" id="{CE99A650-5FBF-4CDB-3B00-E20EEDDF64B5}"/>
              </a:ext>
            </a:extLst>
          </p:cNvPr>
          <p:cNvCxnSpPr>
            <a:cxnSpLocks/>
          </p:cNvCxnSpPr>
          <p:nvPr/>
        </p:nvCxnSpPr>
        <p:spPr>
          <a:xfrm flipV="1">
            <a:off x="7258558" y="1396465"/>
            <a:ext cx="398251" cy="30020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81">
            <a:extLst>
              <a:ext uri="{FF2B5EF4-FFF2-40B4-BE49-F238E27FC236}">
                <a16:creationId xmlns="" xmlns:a16="http://schemas.microsoft.com/office/drawing/2014/main" id="{FC165B85-61B7-CE67-5234-E7D7B66DD926}"/>
              </a:ext>
            </a:extLst>
          </p:cNvPr>
          <p:cNvCxnSpPr>
            <a:cxnSpLocks/>
          </p:cNvCxnSpPr>
          <p:nvPr/>
        </p:nvCxnSpPr>
        <p:spPr>
          <a:xfrm flipH="1">
            <a:off x="7656809" y="1403300"/>
            <a:ext cx="795548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69">
            <a:extLst>
              <a:ext uri="{FF2B5EF4-FFF2-40B4-BE49-F238E27FC236}">
                <a16:creationId xmlns="" xmlns:a16="http://schemas.microsoft.com/office/drawing/2014/main" id="{0F1B7BC8-F7BB-795D-D8E0-59E3217A8405}"/>
              </a:ext>
            </a:extLst>
          </p:cNvPr>
          <p:cNvCxnSpPr>
            <a:cxnSpLocks/>
          </p:cNvCxnSpPr>
          <p:nvPr/>
        </p:nvCxnSpPr>
        <p:spPr>
          <a:xfrm flipH="1">
            <a:off x="8287525" y="3581505"/>
            <a:ext cx="795548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74">
            <a:extLst>
              <a:ext uri="{FF2B5EF4-FFF2-40B4-BE49-F238E27FC236}">
                <a16:creationId xmlns="" xmlns:a16="http://schemas.microsoft.com/office/drawing/2014/main" id="{BC604B68-7491-06F9-9C34-29AA2F9BEE4A}"/>
              </a:ext>
            </a:extLst>
          </p:cNvPr>
          <p:cNvCxnSpPr>
            <a:cxnSpLocks/>
          </p:cNvCxnSpPr>
          <p:nvPr/>
        </p:nvCxnSpPr>
        <p:spPr>
          <a:xfrm>
            <a:off x="7109794" y="5561308"/>
            <a:ext cx="398251" cy="30020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75">
            <a:extLst>
              <a:ext uri="{FF2B5EF4-FFF2-40B4-BE49-F238E27FC236}">
                <a16:creationId xmlns="" xmlns:a16="http://schemas.microsoft.com/office/drawing/2014/main" id="{5F85D2C2-F504-6F2F-FC76-E434DA9CD602}"/>
              </a:ext>
            </a:extLst>
          </p:cNvPr>
          <p:cNvCxnSpPr>
            <a:cxnSpLocks/>
          </p:cNvCxnSpPr>
          <p:nvPr/>
        </p:nvCxnSpPr>
        <p:spPr>
          <a:xfrm flipH="1" flipV="1">
            <a:off x="7508045" y="5861509"/>
            <a:ext cx="795548" cy="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969862" y="935763"/>
            <a:ext cx="256612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ИМБТ</a:t>
            </a:r>
          </a:p>
          <a:p>
            <a:pPr algn="r"/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на осуществление части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полномочий</a:t>
            </a:r>
          </a:p>
          <a:p>
            <a:pPr algn="r"/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по вопросам местного значения поселения 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95400" y="2996729"/>
            <a:ext cx="22462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Дополнительное ежемесячное обеспечение к пенсиям муниципальных служащих 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368276" y="5384455"/>
            <a:ext cx="24835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Резервный фонд Администрации Будогощского городского поселения 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79174" y="1044098"/>
            <a:ext cx="299550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недвижимости, признание прав </a:t>
            </a:r>
            <a:endParaRPr lang="ru-RU" sz="1400" b="1" dirty="0" smtClean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регулирование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отношений</a:t>
            </a:r>
          </a:p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собственности 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9028728" y="3139490"/>
            <a:ext cx="26838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Приобретение (изготовление) венков, цветов в целях возложения к памятникам и памятным знакам 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403877" y="5384454"/>
            <a:ext cx="32149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Ежегодный членский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взнос</a:t>
            </a:r>
          </a:p>
          <a:p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в </a:t>
            </a:r>
            <a:r>
              <a:rPr lang="ru-RU" sz="1400" b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Ассоциацию «Совет муниципальных образований Ленинградской </a:t>
            </a:r>
            <a:r>
              <a:rPr lang="ru-RU" sz="1400" b="1" dirty="0" smtClean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области»</a:t>
            </a:r>
            <a:endParaRPr lang="ru-RU" sz="1400" b="1" dirty="0">
              <a:solidFill>
                <a:schemeClr val="accent4">
                  <a:lumMod val="7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4692019" y="1813038"/>
            <a:ext cx="904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2 763</a:t>
            </a:r>
            <a:endParaRPr lang="ru-RU" sz="24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910564" y="3350671"/>
            <a:ext cx="6286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851</a:t>
            </a:r>
            <a:endParaRPr lang="ru-RU" sz="24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26876" y="4883877"/>
            <a:ext cx="3433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9</a:t>
            </a:r>
            <a:endParaRPr lang="ru-RU" sz="24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870370" y="4883322"/>
            <a:ext cx="5229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50</a:t>
            </a:r>
            <a:endParaRPr lang="ru-RU" sz="24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544187" y="3341171"/>
            <a:ext cx="5020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69</a:t>
            </a:r>
            <a:endParaRPr lang="ru-RU" sz="24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18793" y="1804058"/>
            <a:ext cx="631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140</a:t>
            </a:r>
            <a:endParaRPr lang="ru-RU" sz="24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337112" y="3215671"/>
            <a:ext cx="14350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Bahnschrift" panose="020B0502040204020203" pitchFamily="34" charset="0"/>
                <a:cs typeface="Arial" panose="020B0604020202020204" pitchFamily="34" charset="0"/>
              </a:rPr>
              <a:t>3 882</a:t>
            </a:r>
            <a:endParaRPr lang="ru-RU" sz="4000" b="1" dirty="0">
              <a:solidFill>
                <a:schemeClr val="bg1"/>
              </a:solidFill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75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1344" y="188640"/>
            <a:ext cx="10585176" cy="8607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Расходы за счет средств дорожного фонда МО Будогощское городское поселение </a:t>
            </a:r>
            <a:r>
              <a:rPr lang="ru-RU" sz="14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endParaRPr lang="ru-RU" sz="1400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229787"/>
              </p:ext>
            </p:extLst>
          </p:nvPr>
        </p:nvGraphicFramePr>
        <p:xfrm>
          <a:off x="695400" y="1484784"/>
          <a:ext cx="10297144" cy="505767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784976">
                  <a:extLst>
                    <a:ext uri="{9D8B030D-6E8A-4147-A177-3AD203B41FA5}">
                      <a16:colId xmlns="" xmlns:a16="http://schemas.microsoft.com/office/drawing/2014/main" val="1351077969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1072376050"/>
                    </a:ext>
                  </a:extLst>
                </a:gridCol>
              </a:tblGrid>
              <a:tr h="59924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Arial Black" panose="020B0A04020102020204" pitchFamily="34" charset="0"/>
                        </a:rPr>
                        <a:t>Наименование расходов</a:t>
                      </a:r>
                      <a:endParaRPr lang="ru-RU" sz="14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Arial Black" panose="020B0A04020102020204" pitchFamily="34" charset="0"/>
                        </a:rPr>
                        <a:t>Предусмотрено средств на 2026 год</a:t>
                      </a:r>
                      <a:endParaRPr lang="ru-RU" sz="11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91448125"/>
                  </a:ext>
                </a:extLst>
              </a:tr>
              <a:tr h="599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Капитальный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ремонт и ремонт дорожного покрытия </a:t>
                      </a:r>
                      <a:endParaRPr lang="ru-RU" sz="1400" b="0" i="0" u="none" strike="noStrike" dirty="0">
                        <a:solidFill>
                          <a:srgbClr val="6633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000" b="1" dirty="0" smtClean="0">
                          <a:solidFill>
                            <a:srgbClr val="663300"/>
                          </a:solidFill>
                          <a:latin typeface="Bahnschrift" panose="020B0502040204020203" pitchFamily="34" charset="0"/>
                        </a:rPr>
                        <a:t>831</a:t>
                      </a:r>
                      <a:endParaRPr lang="ru-RU" sz="2000" b="1" dirty="0">
                        <a:solidFill>
                          <a:srgbClr val="66330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34138114"/>
                  </a:ext>
                </a:extLst>
              </a:tr>
              <a:tr h="599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Содержание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автомобильных дорог общего пользования местного значения и искусственных сооружений на них</a:t>
                      </a:r>
                      <a:endParaRPr lang="ru-RU" sz="1400" b="0" i="0" u="none" strike="noStrike" dirty="0">
                        <a:solidFill>
                          <a:srgbClr val="6633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000" b="1" dirty="0" smtClean="0">
                          <a:solidFill>
                            <a:srgbClr val="663300"/>
                          </a:solidFill>
                          <a:latin typeface="Bahnschrift" panose="020B0502040204020203" pitchFamily="34" charset="0"/>
                        </a:rPr>
                        <a:t>5 033</a:t>
                      </a:r>
                      <a:endParaRPr lang="ru-RU" sz="2000" b="1" dirty="0">
                        <a:solidFill>
                          <a:srgbClr val="66330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633026812"/>
                  </a:ext>
                </a:extLst>
              </a:tr>
              <a:tr h="599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Нанесение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дорожной разметки</a:t>
                      </a:r>
                      <a:endParaRPr lang="ru-RU" sz="1400" b="0" i="0" u="none" strike="noStrike" dirty="0">
                        <a:solidFill>
                          <a:srgbClr val="6633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000" b="1" dirty="0" smtClean="0">
                          <a:solidFill>
                            <a:srgbClr val="663300"/>
                          </a:solidFill>
                          <a:latin typeface="Bahnschrift" panose="020B0502040204020203" pitchFamily="34" charset="0"/>
                        </a:rPr>
                        <a:t>424</a:t>
                      </a:r>
                      <a:endParaRPr lang="ru-RU" sz="2000" b="1" dirty="0">
                        <a:solidFill>
                          <a:srgbClr val="66330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984628675"/>
                  </a:ext>
                </a:extLst>
              </a:tr>
              <a:tr h="599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Содержание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уличного освещения автомобильных дорог общего пользования местного значения</a:t>
                      </a:r>
                      <a:endParaRPr lang="ru-RU" sz="1400" b="0" i="0" u="none" strike="noStrike" dirty="0">
                        <a:solidFill>
                          <a:srgbClr val="6633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000" b="1" dirty="0" smtClean="0">
                          <a:solidFill>
                            <a:srgbClr val="663300"/>
                          </a:solidFill>
                          <a:latin typeface="Bahnschrift" panose="020B0502040204020203" pitchFamily="34" charset="0"/>
                        </a:rPr>
                        <a:t>261</a:t>
                      </a:r>
                      <a:endParaRPr lang="ru-RU" sz="2000" b="1" dirty="0">
                        <a:solidFill>
                          <a:srgbClr val="66330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4149057296"/>
                  </a:ext>
                </a:extLst>
              </a:tr>
              <a:tr h="599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Электроснабжение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уличного освещения автомобильных дорог общего пользования местного значения</a:t>
                      </a:r>
                      <a:endParaRPr lang="ru-RU" sz="1400" b="0" i="0" u="none" strike="noStrike" dirty="0">
                        <a:solidFill>
                          <a:srgbClr val="6633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000" b="1" dirty="0" smtClean="0">
                          <a:solidFill>
                            <a:srgbClr val="663300"/>
                          </a:solidFill>
                          <a:latin typeface="Bahnschrift" panose="020B0502040204020203" pitchFamily="34" charset="0"/>
                        </a:rPr>
                        <a:t>2 751</a:t>
                      </a:r>
                      <a:endParaRPr lang="ru-RU" sz="2000" b="1" dirty="0">
                        <a:solidFill>
                          <a:srgbClr val="66330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142396421"/>
                  </a:ext>
                </a:extLst>
              </a:tr>
              <a:tr h="5992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Ремонт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дворовой территории многоквартирных домов 113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, 115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по ул. Советская в г.п. Будогощь</a:t>
                      </a:r>
                      <a:endParaRPr lang="ru-RU" sz="1400" b="0" i="0" u="none" strike="noStrike" dirty="0">
                        <a:solidFill>
                          <a:srgbClr val="6633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000" b="1" dirty="0" smtClean="0">
                          <a:solidFill>
                            <a:srgbClr val="663300"/>
                          </a:solidFill>
                          <a:latin typeface="Bahnschrift" panose="020B0502040204020203" pitchFamily="34" charset="0"/>
                        </a:rPr>
                        <a:t>148</a:t>
                      </a:r>
                      <a:endParaRPr lang="ru-RU" sz="2000" b="1" dirty="0">
                        <a:solidFill>
                          <a:srgbClr val="66330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695781662"/>
                  </a:ext>
                </a:extLst>
              </a:tr>
              <a:tr h="6298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Реализация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проектов гражданских инициатив (ремонт участков дорог в населенных пунктах 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 Будогощского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городского поселения: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Ольховка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,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Центральная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в д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Лашино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,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Центральная в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д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Рахово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; 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                           ремонт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дорог 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в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г.п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Будогощь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: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Зеленая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Набережная (от ж.д.25 до ж.д.1 по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Заозерная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),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Первомайская         (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от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Коммунальная 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до ул</a:t>
                      </a:r>
                      <a:r>
                        <a:rPr lang="ru-RU" sz="1400" u="none" strike="noStrike" dirty="0" smtClean="0">
                          <a:solidFill>
                            <a:srgbClr val="663300"/>
                          </a:solidFill>
                          <a:effectLst/>
                        </a:rPr>
                        <a:t>. Пионерская</a:t>
                      </a:r>
                      <a:r>
                        <a:rPr lang="ru-RU" sz="1400" u="none" strike="noStrike" dirty="0">
                          <a:solidFill>
                            <a:srgbClr val="663300"/>
                          </a:solidFill>
                          <a:effectLst/>
                        </a:rPr>
                        <a:t>)</a:t>
                      </a:r>
                      <a:endParaRPr lang="ru-RU" sz="1400" b="0" i="0" u="none" strike="noStrike" dirty="0">
                        <a:solidFill>
                          <a:srgbClr val="663300"/>
                        </a:solidFill>
                        <a:effectLst/>
                        <a:latin typeface="Book Antiqua" panose="0204060205030503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lvl="1" algn="ctr"/>
                      <a:r>
                        <a:rPr lang="ru-RU" sz="2000" b="1" dirty="0" smtClean="0">
                          <a:solidFill>
                            <a:srgbClr val="663300"/>
                          </a:solidFill>
                          <a:latin typeface="Bahnschrift" panose="020B0502040204020203" pitchFamily="34" charset="0"/>
                        </a:rPr>
                        <a:t>767</a:t>
                      </a:r>
                      <a:endParaRPr lang="ru-RU" sz="2000" b="1" dirty="0">
                        <a:solidFill>
                          <a:srgbClr val="663300"/>
                        </a:solidFill>
                        <a:latin typeface="Bahnschrift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875712472"/>
                  </a:ext>
                </a:extLst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9166539" y="632665"/>
            <a:ext cx="18694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10 215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65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8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191344" y="260648"/>
            <a:ext cx="10729192" cy="57606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Межбюджетные трансферты на 2026 год </a:t>
            </a:r>
            <a:r>
              <a:rPr lang="ru-RU" sz="1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(тыс. руб.)</a:t>
            </a:r>
            <a:endParaRPr lang="ru-RU" sz="1200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571808"/>
              </p:ext>
            </p:extLst>
          </p:nvPr>
        </p:nvGraphicFramePr>
        <p:xfrm>
          <a:off x="55013" y="967925"/>
          <a:ext cx="12014992" cy="5838001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0718848">
                  <a:extLst>
                    <a:ext uri="{9D8B030D-6E8A-4147-A177-3AD203B41FA5}">
                      <a16:colId xmlns="" xmlns:a16="http://schemas.microsoft.com/office/drawing/2014/main" val="1050478986"/>
                    </a:ext>
                  </a:extLst>
                </a:gridCol>
                <a:gridCol w="1296144">
                  <a:extLst>
                    <a:ext uri="{9D8B030D-6E8A-4147-A177-3AD203B41FA5}">
                      <a16:colId xmlns="" xmlns:a16="http://schemas.microsoft.com/office/drawing/2014/main" val="1562944806"/>
                    </a:ext>
                  </a:extLst>
                </a:gridCol>
              </a:tblGrid>
              <a:tr h="673299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составление и рассмотрение проекта бюджета поселения, утверждение и исполнение бюджета поселения, осуществление контроля за его исполнением, составление и утверждение отчета об исполнении бюджета поселения, на осуществление внешнего муниципального финансового контроля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1 689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95024052"/>
                  </a:ext>
                </a:extLst>
              </a:tr>
              <a:tr h="865670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обеспечение проживающих в поселении и нуждающихся в жилых помещениях малоимущих граждан жилыми помещениями, организация строительства и содержания муниципального жилищного фонда, создание условий для жилищного строительства, осуществление муниципального жилищного контроля, а также иных полномочий органов местного самоуправления в соответствии с жилищным законодательством</a:t>
                      </a:r>
                      <a:endParaRPr lang="ru-RU" sz="12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95772626"/>
                  </a:ext>
                </a:extLst>
              </a:tr>
              <a:tr h="480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создание условий для предоставления транспортных услуг населению и организация транспортного обслуживания населения в границах поселения </a:t>
                      </a:r>
                      <a:endParaRPr lang="ru-RU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3  396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177045278"/>
                  </a:ext>
                </a:extLst>
              </a:tr>
              <a:tr h="330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участие в предупреждении и ликвидации последствий чрезвычайных ситуаций в границах поселения</a:t>
                      </a:r>
                      <a:endParaRPr lang="ru-RU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135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1160234"/>
                  </a:ext>
                </a:extLst>
              </a:tr>
              <a:tr h="480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создание условий для обеспечения жителей поселения услугами связи, общественного питания, торговли и бытового обслуживания </a:t>
                      </a:r>
                      <a:endParaRPr lang="ru-RU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199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532566124"/>
                  </a:ext>
                </a:extLst>
              </a:tr>
              <a:tr h="480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организацию библиотечного обслуживания населения, комплектование и обеспечение сохранности библиотечных фондов библиотек поселения</a:t>
                      </a:r>
                      <a:endParaRPr lang="ru-RU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463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10969487"/>
                  </a:ext>
                </a:extLst>
              </a:tr>
              <a:tr h="378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создание условий для организации досуга и обеспечения жителей поселения услугами организаций культуры</a:t>
                      </a:r>
                      <a:endParaRPr lang="ru-RU" sz="1200" b="1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4 641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832124665"/>
                  </a:ext>
                </a:extLst>
              </a:tr>
              <a:tr h="86567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</a:t>
                      </a:r>
                      <a:r>
                        <a:rPr lang="ru-RU" sz="1200" b="1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на организацию разработки правил  землепользования и застройки, выдаче разрешений на строительство, разрешений на ввод объектов в эксплуатацию при осуществлении строительства, реконструкции, капитального ремонта объектов капитального строительства, расположенных на территории поселения, резервированию и изъятию, в том числе путем выкупа, земельных участков в границах поселения </a:t>
                      </a:r>
                      <a:endParaRPr lang="ru-RU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824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586107736"/>
                  </a:ext>
                </a:extLst>
              </a:tr>
              <a:tr h="330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организацию ритуальных услуг и содержание мест захоронения</a:t>
                      </a:r>
                      <a:endParaRPr lang="ru-RU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2000" b="1" i="0" u="none" strike="noStrike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 837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41872166"/>
                  </a:ext>
                </a:extLst>
              </a:tr>
              <a:tr h="4696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effectLst/>
                          <a:latin typeface="Book Antiqua" panose="02040602050305030304" pitchFamily="18" charset="0"/>
                        </a:rPr>
                        <a:t>ИМБТ на </a:t>
                      </a:r>
                      <a:r>
                        <a:rPr lang="ru-RU" sz="1200" b="0" i="0" u="none" strike="noStrike" dirty="0">
                          <a:effectLst/>
                          <a:latin typeface="Book Antiqua" panose="02040602050305030304" pitchFamily="18" charset="0"/>
                        </a:rPr>
                        <a:t>создание, содержание и организацию деятельности аварийно-спасательных служб и (или) аварийно-спасательных формирований на территории поселения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96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934528085"/>
                  </a:ext>
                </a:extLst>
              </a:tr>
              <a:tr h="4809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Book Antiqua" panose="02040602050305030304" pitchFamily="18" charset="0"/>
                        </a:rPr>
                        <a:t>ИМБТ на содействие в развитии сельскохозяйственного производства, создание условий для развития малого и среднего предпринимательства</a:t>
                      </a:r>
                      <a:endParaRPr lang="ru-RU" sz="1200" b="1" i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Book Antiqua" panose="02040602050305030304" pitchFamily="18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Bahnschrift" panose="020B0502040204020203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ru-RU" sz="2000" b="1" i="0" u="none" strike="noStrike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Bahnschrift" panose="020B0502040204020203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0014592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128448" y="272842"/>
            <a:ext cx="18549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663300"/>
                </a:solidFill>
                <a:latin typeface="Bahnschrift Light Condensed" panose="020B0502040204020203" pitchFamily="34" charset="0"/>
                <a:cs typeface="Arial" panose="020B0604020202020204" pitchFamily="34" charset="0"/>
              </a:rPr>
              <a:t>Всего</a:t>
            </a:r>
            <a:r>
              <a:rPr lang="ru-RU" sz="1400" dirty="0">
                <a:solidFill>
                  <a:srgbClr val="6633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ru-RU" sz="4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Arial" panose="020B0604020202020204" pitchFamily="34" charset="0"/>
              </a:rPr>
              <a:t>13 331</a:t>
            </a:r>
            <a:endParaRPr lang="ru-RU" sz="40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66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992" y="0"/>
            <a:ext cx="616800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"/>
            <a:ext cx="6023992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191344" y="3941321"/>
            <a:ext cx="5022558" cy="2916323"/>
          </a:xfrm>
          <a:prstGeom prst="rect">
            <a:avLst/>
          </a:prstGeom>
          <a:ln w="19050">
            <a:solidFill>
              <a:srgbClr val="663300"/>
            </a:solidFill>
            <a:prstDash val="dashDot"/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ru-RU" sz="17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5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ru-RU" sz="17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В состав городского поселения входят                </a:t>
            </a:r>
            <a:r>
              <a:rPr lang="ru-RU" sz="28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30</a:t>
            </a:r>
            <a:r>
              <a:rPr lang="ru-RU" sz="172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населённых пунктов </a:t>
            </a:r>
            <a:r>
              <a:rPr lang="ru-RU" sz="1725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–</a:t>
            </a:r>
          </a:p>
          <a:p>
            <a:pPr marL="0" indent="0">
              <a:buFont typeface="Arial" pitchFamily="34" charset="0"/>
              <a:buNone/>
            </a:pP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 Antiqua" panose="02040602050305030304" pitchFamily="18" charset="0"/>
                <a:cs typeface="Times New Roman" pitchFamily="18" charset="0"/>
              </a:rPr>
              <a:t> 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Авдетово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Бестоголово, г.п. Будогощь,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Горятино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п.ст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Горятино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Градоша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Гремячево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Дидлово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Дорожницы,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Званка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Змеева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 Новинка,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Клинково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Ключи,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Крапивно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Красная Горка, д. Крестцы,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Кровино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 Сельцо, д. Кукуй, д. Лашино, д. Луг,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Могилёво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Новая,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Олешенка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Отрада, д. Половинник, д. Рахово, д. Смолино, д. </a:t>
            </a:r>
            <a:r>
              <a:rPr lang="ru-RU" sz="1725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Солоницы</a:t>
            </a:r>
            <a:r>
              <a:rPr lang="ru-RU" sz="1725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, д. Среднее Село, д. Яшкино</a:t>
            </a:r>
          </a:p>
          <a:p>
            <a:pPr marL="0" indent="0">
              <a:buFont typeface="Arial" pitchFamily="34" charset="0"/>
              <a:buNone/>
            </a:pPr>
            <a:endParaRPr lang="ru-RU" sz="1725" i="1" dirty="0" smtClean="0">
              <a:solidFill>
                <a:schemeClr val="tx1">
                  <a:lumMod val="75000"/>
                  <a:lumOff val="25000"/>
                </a:schemeClr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7328" y="404664"/>
            <a:ext cx="7144678" cy="115212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БУДОГОЩСКОЕ ГОРОДСКОЕ ПОСЕЛЕНИЕ</a:t>
            </a:r>
            <a:b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Киришского муниципального района </a:t>
            </a:r>
            <a:b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ru-RU" sz="21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Ленинградской области</a:t>
            </a:r>
            <a:endParaRPr lang="ru-RU" sz="21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0794" y="2201855"/>
            <a:ext cx="50914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Численность населения  </a:t>
            </a:r>
            <a:r>
              <a:rPr lang="ru-RU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2 </a:t>
            </a:r>
            <a:r>
              <a:rPr lang="ru-RU" sz="32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806 </a:t>
            </a: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чел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7957" y="3072469"/>
            <a:ext cx="46458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Общая площадь</a:t>
            </a: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966,91 км²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51984" y="1916832"/>
            <a:ext cx="6096000" cy="2215991"/>
          </a:xfrm>
          <a:prstGeom prst="rect">
            <a:avLst/>
          </a:prstGeom>
          <a:ln w="19050">
            <a:solidFill>
              <a:srgbClr val="663300"/>
            </a:solidFill>
            <a:prstDash val="dashDot"/>
          </a:ln>
        </p:spPr>
        <p:txBody>
          <a:bodyPr>
            <a:spAutoFit/>
          </a:bodyPr>
          <a:lstStyle/>
          <a:p>
            <a:r>
              <a:rPr lang="ru-RU" sz="17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Расположено в южной части Киришского района</a:t>
            </a:r>
          </a:p>
          <a:p>
            <a:r>
              <a:rPr lang="ru-RU" sz="17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Граничит:</a:t>
            </a:r>
          </a:p>
          <a:p>
            <a:pPr marL="0" lvl="1" indent="0">
              <a:buFont typeface="Arial" pitchFamily="34" charset="0"/>
              <a:buNone/>
            </a:pPr>
            <a:r>
              <a:rPr lang="ru-RU" sz="17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западе и севере — с Пчёвжинским сельским поселением</a:t>
            </a:r>
          </a:p>
          <a:p>
            <a:pPr marL="0" lvl="1" indent="0">
              <a:buFont typeface="Arial" pitchFamily="34" charset="0"/>
              <a:buNone/>
            </a:pPr>
            <a:r>
              <a:rPr lang="ru-RU" sz="17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северо-востоке — с Тихвинским районом</a:t>
            </a:r>
          </a:p>
          <a:p>
            <a:pPr marL="0" lvl="1" indent="0">
              <a:buFont typeface="Arial" pitchFamily="34" charset="0"/>
              <a:buNone/>
            </a:pPr>
            <a:r>
              <a:rPr lang="ru-RU" sz="17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 востоке и юге</a:t>
            </a:r>
            <a:r>
              <a:rPr lang="ru-RU" sz="1725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 </a:t>
            </a:r>
            <a:r>
              <a:rPr lang="ru-RU" sz="17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— с Новгородской областью</a:t>
            </a:r>
          </a:p>
          <a:p>
            <a:pPr marL="0" lvl="1" indent="0">
              <a:buFont typeface="Arial" pitchFamily="34" charset="0"/>
              <a:buNone/>
            </a:pPr>
            <a:endParaRPr lang="ru-RU" sz="1725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40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721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1344" y="548680"/>
            <a:ext cx="8856984" cy="7918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Что такое бюджет для граждан?</a:t>
            </a:r>
            <a:endParaRPr lang="ru-RU" sz="3600" b="1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5400" y="3280190"/>
            <a:ext cx="11202074" cy="2309049"/>
          </a:xfrm>
          <a:prstGeom prst="roundRect">
            <a:avLst/>
          </a:prstGeom>
          <a:solidFill>
            <a:schemeClr val="bg2"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43294" y="3280191"/>
            <a:ext cx="1070628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БЮДЖЕТ ДЛЯ ГРАЖДАН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 - это документ, разрабатываемый и публикуемый </a:t>
            </a:r>
            <a:r>
              <a:rPr lang="ru-RU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         в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открытом доступе финансовым органом соответствующего публично-правового образования 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</p:spTree>
    <p:extLst>
      <p:ext uri="{BB962C8B-B14F-4D97-AF65-F5344CB8AC3E}">
        <p14:creationId xmlns:p14="http://schemas.microsoft.com/office/powerpoint/2010/main" val="304733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6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240831" y="292111"/>
            <a:ext cx="8258224" cy="5295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понятия и термины </a:t>
            </a:r>
            <a:endParaRPr lang="ru-RU" sz="36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4" name="组合 79"/>
          <p:cNvGrpSpPr/>
          <p:nvPr/>
        </p:nvGrpSpPr>
        <p:grpSpPr>
          <a:xfrm>
            <a:off x="5282576" y="1387858"/>
            <a:ext cx="1675359" cy="1443754"/>
            <a:chOff x="5164627" y="1804365"/>
            <a:chExt cx="1505319" cy="1297689"/>
          </a:xfrm>
        </p:grpSpPr>
        <p:sp>
          <p:nvSpPr>
            <p:cNvPr id="45" name="梯形 80"/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6" name="六边形 81"/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7" name="任意多边形 82"/>
            <p:cNvSpPr/>
            <p:nvPr/>
          </p:nvSpPr>
          <p:spPr>
            <a:xfrm>
              <a:off x="5238159" y="1866909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8" name="梯形 83"/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49" name="梯形 71"/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0" name="任意多边形 85"/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51" name="六边形 87"/>
          <p:cNvSpPr/>
          <p:nvPr/>
        </p:nvSpPr>
        <p:spPr>
          <a:xfrm>
            <a:off x="5575718" y="1640478"/>
            <a:ext cx="1089073" cy="93851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grpSp>
        <p:nvGrpSpPr>
          <p:cNvPr id="52" name="组合 49"/>
          <p:cNvGrpSpPr/>
          <p:nvPr/>
        </p:nvGrpSpPr>
        <p:grpSpPr>
          <a:xfrm>
            <a:off x="6602781" y="2108961"/>
            <a:ext cx="1675359" cy="1443754"/>
            <a:chOff x="6350839" y="2452512"/>
            <a:chExt cx="1505319" cy="1297689"/>
          </a:xfrm>
        </p:grpSpPr>
        <p:sp>
          <p:nvSpPr>
            <p:cNvPr id="53" name="梯形 50"/>
            <p:cNvSpPr/>
            <p:nvPr/>
          </p:nvSpPr>
          <p:spPr>
            <a:xfrm>
              <a:off x="6717001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4" name="梯形 51"/>
            <p:cNvSpPr/>
            <p:nvPr/>
          </p:nvSpPr>
          <p:spPr>
            <a:xfrm flipV="1">
              <a:off x="6717001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5" name="六边形 52"/>
            <p:cNvSpPr/>
            <p:nvPr/>
          </p:nvSpPr>
          <p:spPr>
            <a:xfrm>
              <a:off x="6350839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6" name="任意多边形 53"/>
            <p:cNvSpPr/>
            <p:nvPr/>
          </p:nvSpPr>
          <p:spPr>
            <a:xfrm>
              <a:off x="6424371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7" name="梯形 71"/>
            <p:cNvSpPr/>
            <p:nvPr/>
          </p:nvSpPr>
          <p:spPr>
            <a:xfrm rot="14580000" flipH="1">
              <a:off x="7231674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58" name="任意多边形 55"/>
            <p:cNvSpPr/>
            <p:nvPr/>
          </p:nvSpPr>
          <p:spPr>
            <a:xfrm>
              <a:off x="6424753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59" name="组合 59"/>
          <p:cNvGrpSpPr/>
          <p:nvPr/>
        </p:nvGrpSpPr>
        <p:grpSpPr>
          <a:xfrm>
            <a:off x="6602781" y="3549363"/>
            <a:ext cx="1675359" cy="1443754"/>
            <a:chOff x="6350839" y="3747190"/>
            <a:chExt cx="1505319" cy="1297689"/>
          </a:xfrm>
        </p:grpSpPr>
        <p:sp>
          <p:nvSpPr>
            <p:cNvPr id="60" name="梯形 60"/>
            <p:cNvSpPr/>
            <p:nvPr/>
          </p:nvSpPr>
          <p:spPr>
            <a:xfrm>
              <a:off x="6717001" y="4817817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1" name="梯形 61"/>
            <p:cNvSpPr/>
            <p:nvPr/>
          </p:nvSpPr>
          <p:spPr>
            <a:xfrm flipV="1">
              <a:off x="6717001" y="3809733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2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3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4" name="梯形 71"/>
            <p:cNvSpPr/>
            <p:nvPr/>
          </p:nvSpPr>
          <p:spPr>
            <a:xfrm rot="14580000" flipH="1">
              <a:off x="7231674" y="4055170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5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66" name="组合 69"/>
          <p:cNvGrpSpPr/>
          <p:nvPr/>
        </p:nvGrpSpPr>
        <p:grpSpPr>
          <a:xfrm>
            <a:off x="5282576" y="4256682"/>
            <a:ext cx="1675359" cy="1443754"/>
            <a:chOff x="5164627" y="4382948"/>
            <a:chExt cx="1505319" cy="1297689"/>
          </a:xfrm>
        </p:grpSpPr>
        <p:sp>
          <p:nvSpPr>
            <p:cNvPr id="67" name="梯形 70"/>
            <p:cNvSpPr/>
            <p:nvPr/>
          </p:nvSpPr>
          <p:spPr>
            <a:xfrm>
              <a:off x="5530789" y="545357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8" name="梯形 71"/>
            <p:cNvSpPr/>
            <p:nvPr/>
          </p:nvSpPr>
          <p:spPr>
            <a:xfrm flipV="1">
              <a:off x="5530789" y="4445491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69" name="六边形 72"/>
            <p:cNvSpPr/>
            <p:nvPr/>
          </p:nvSpPr>
          <p:spPr>
            <a:xfrm>
              <a:off x="5164627" y="4382948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0" name="任意多边形 73"/>
            <p:cNvSpPr/>
            <p:nvPr/>
          </p:nvSpPr>
          <p:spPr>
            <a:xfrm>
              <a:off x="5238159" y="4445492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1" name="梯形 71"/>
            <p:cNvSpPr/>
            <p:nvPr/>
          </p:nvSpPr>
          <p:spPr>
            <a:xfrm rot="14580000" flipH="1">
              <a:off x="6045462" y="4690928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2" name="任意多边形 75"/>
            <p:cNvSpPr/>
            <p:nvPr/>
          </p:nvSpPr>
          <p:spPr>
            <a:xfrm>
              <a:off x="5238541" y="4449709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73" name="组合 39"/>
          <p:cNvGrpSpPr/>
          <p:nvPr/>
        </p:nvGrpSpPr>
        <p:grpSpPr>
          <a:xfrm>
            <a:off x="3962420" y="3549363"/>
            <a:ext cx="1675359" cy="1443754"/>
            <a:chOff x="3978461" y="3747190"/>
            <a:chExt cx="1505319" cy="1297689"/>
          </a:xfrm>
        </p:grpSpPr>
        <p:sp>
          <p:nvSpPr>
            <p:cNvPr id="74" name="梯形 40"/>
            <p:cNvSpPr/>
            <p:nvPr/>
          </p:nvSpPr>
          <p:spPr>
            <a:xfrm>
              <a:off x="4344623" y="4817817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5" name="梯形 41"/>
            <p:cNvSpPr/>
            <p:nvPr/>
          </p:nvSpPr>
          <p:spPr>
            <a:xfrm flipV="1">
              <a:off x="4344623" y="3809733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6" name="六边形 42"/>
            <p:cNvSpPr/>
            <p:nvPr/>
          </p:nvSpPr>
          <p:spPr>
            <a:xfrm>
              <a:off x="3978461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7" name="任意多边形 43"/>
            <p:cNvSpPr/>
            <p:nvPr/>
          </p:nvSpPr>
          <p:spPr>
            <a:xfrm>
              <a:off x="4051993" y="3809734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8" name="梯形 71"/>
            <p:cNvSpPr/>
            <p:nvPr/>
          </p:nvSpPr>
          <p:spPr>
            <a:xfrm rot="14580000" flipH="1">
              <a:off x="4859296" y="4055170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79" name="任意多边形 45"/>
            <p:cNvSpPr/>
            <p:nvPr/>
          </p:nvSpPr>
          <p:spPr>
            <a:xfrm>
              <a:off x="4052375" y="3813951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80" name="组合 29"/>
          <p:cNvGrpSpPr/>
          <p:nvPr/>
        </p:nvGrpSpPr>
        <p:grpSpPr>
          <a:xfrm>
            <a:off x="3962420" y="2108961"/>
            <a:ext cx="1675359" cy="1443754"/>
            <a:chOff x="3978461" y="2452512"/>
            <a:chExt cx="1505319" cy="1297689"/>
          </a:xfrm>
        </p:grpSpPr>
        <p:sp>
          <p:nvSpPr>
            <p:cNvPr id="81" name="梯形 30"/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82" name="六边形 31"/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83" name="任意多边形 32"/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84" name="梯形 71"/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85" name="任意多边形 34"/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86" name="梯形 35"/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88" name="六边形 57"/>
          <p:cNvSpPr/>
          <p:nvPr/>
        </p:nvSpPr>
        <p:spPr>
          <a:xfrm>
            <a:off x="6895925" y="2361577"/>
            <a:ext cx="1089074" cy="938515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sp>
        <p:nvSpPr>
          <p:cNvPr id="91" name="六边形 67"/>
          <p:cNvSpPr/>
          <p:nvPr/>
        </p:nvSpPr>
        <p:spPr>
          <a:xfrm>
            <a:off x="6895924" y="3801976"/>
            <a:ext cx="1089074" cy="938514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</a:ln>
          <a:effectLst>
            <a:innerShdw blurRad="76200" dist="63500" dir="13500000">
              <a:prstClr val="black">
                <a:alpha val="46000"/>
              </a:prst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prstClr val="white"/>
              </a:solidFill>
            </a:endParaRPr>
          </a:p>
        </p:txBody>
      </p:sp>
      <p:grpSp>
        <p:nvGrpSpPr>
          <p:cNvPr id="96" name="组合 46"/>
          <p:cNvGrpSpPr/>
          <p:nvPr/>
        </p:nvGrpSpPr>
        <p:grpSpPr>
          <a:xfrm>
            <a:off x="4255563" y="2467164"/>
            <a:ext cx="3740476" cy="2273335"/>
            <a:chOff x="4241852" y="2774476"/>
            <a:chExt cx="3360831" cy="2043340"/>
          </a:xfrm>
        </p:grpSpPr>
        <p:sp>
          <p:nvSpPr>
            <p:cNvPr id="97" name="六边形 47"/>
            <p:cNvSpPr/>
            <p:nvPr/>
          </p:nvSpPr>
          <p:spPr>
            <a:xfrm>
              <a:off x="4241852" y="3974251"/>
              <a:ext cx="978537" cy="843565"/>
            </a:xfrm>
            <a:prstGeom prst="hexagon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98" name="文本框 26"/>
            <p:cNvSpPr txBox="1"/>
            <p:nvPr/>
          </p:nvSpPr>
          <p:spPr>
            <a:xfrm>
              <a:off x="6591717" y="2774476"/>
              <a:ext cx="1010966" cy="636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prstClr val="white"/>
                  </a:solidFill>
                  <a:ea typeface="时尚中黑简体" panose="01010104010101010101" pitchFamily="2" charset="-122"/>
                </a:rPr>
                <a:t>2</a:t>
              </a:r>
              <a:endParaRPr lang="zh-CN" altLang="en-US" sz="4000" dirty="0">
                <a:solidFill>
                  <a:prstClr val="white"/>
                </a:solidFill>
                <a:ea typeface="时尚中黑简体" panose="01010104010101010101" pitchFamily="2" charset="-122"/>
              </a:endParaRPr>
            </a:p>
          </p:txBody>
        </p:sp>
      </p:grpSp>
      <p:grpSp>
        <p:nvGrpSpPr>
          <p:cNvPr id="99" name="组合 36"/>
          <p:cNvGrpSpPr/>
          <p:nvPr/>
        </p:nvGrpSpPr>
        <p:grpSpPr>
          <a:xfrm>
            <a:off x="4255562" y="1735432"/>
            <a:ext cx="2426925" cy="1564659"/>
            <a:chOff x="4241852" y="2116776"/>
            <a:chExt cx="2180601" cy="1406362"/>
          </a:xfrm>
        </p:grpSpPr>
        <p:sp>
          <p:nvSpPr>
            <p:cNvPr id="100" name="六边形 37"/>
            <p:cNvSpPr/>
            <p:nvPr/>
          </p:nvSpPr>
          <p:spPr>
            <a:xfrm>
              <a:off x="4241852" y="2679573"/>
              <a:ext cx="978537" cy="843565"/>
            </a:xfrm>
            <a:prstGeom prst="hexagon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01" name="文本框 1"/>
            <p:cNvSpPr txBox="1"/>
            <p:nvPr/>
          </p:nvSpPr>
          <p:spPr>
            <a:xfrm>
              <a:off x="5411487" y="2116776"/>
              <a:ext cx="1010966" cy="636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prstClr val="white"/>
                  </a:solidFill>
                  <a:ea typeface="时尚中黑简体" panose="01010104010101010101" pitchFamily="2" charset="-122"/>
                </a:rPr>
                <a:t>1</a:t>
              </a:r>
              <a:endParaRPr lang="zh-CN" altLang="en-US" sz="4000" dirty="0">
                <a:solidFill>
                  <a:prstClr val="white"/>
                </a:solidFill>
                <a:ea typeface="时尚中黑简体" panose="01010104010101010101" pitchFamily="2" charset="-122"/>
              </a:endParaRPr>
            </a:p>
          </p:txBody>
        </p:sp>
      </p:grpSp>
      <p:sp>
        <p:nvSpPr>
          <p:cNvPr id="102" name="文本框 54"/>
          <p:cNvSpPr txBox="1"/>
          <p:nvPr/>
        </p:nvSpPr>
        <p:spPr>
          <a:xfrm>
            <a:off x="4220362" y="2453803"/>
            <a:ext cx="11251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prstClr val="white"/>
                </a:solidFill>
                <a:ea typeface="时尚中黑简体" panose="01010104010101010101" pitchFamily="2" charset="-122"/>
              </a:rPr>
              <a:t>6</a:t>
            </a:r>
            <a:endParaRPr lang="zh-CN" altLang="en-US" sz="4000" dirty="0">
              <a:solidFill>
                <a:prstClr val="white"/>
              </a:solidFill>
              <a:ea typeface="时尚中黑简体" panose="01010104010101010101" pitchFamily="2" charset="-122"/>
            </a:endParaRPr>
          </a:p>
        </p:txBody>
      </p:sp>
      <p:grpSp>
        <p:nvGrpSpPr>
          <p:cNvPr id="103" name="组合 76"/>
          <p:cNvGrpSpPr/>
          <p:nvPr/>
        </p:nvGrpSpPr>
        <p:grpSpPr>
          <a:xfrm>
            <a:off x="5575724" y="3917295"/>
            <a:ext cx="2436632" cy="1530513"/>
            <a:chOff x="5428018" y="4077903"/>
            <a:chExt cx="2189323" cy="1375671"/>
          </a:xfrm>
        </p:grpSpPr>
        <p:sp>
          <p:nvSpPr>
            <p:cNvPr id="104" name="六边形 77"/>
            <p:cNvSpPr/>
            <p:nvPr/>
          </p:nvSpPr>
          <p:spPr>
            <a:xfrm>
              <a:off x="5428018" y="4610009"/>
              <a:ext cx="978537" cy="843565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05" name="文本框 52"/>
            <p:cNvSpPr txBox="1"/>
            <p:nvPr/>
          </p:nvSpPr>
          <p:spPr>
            <a:xfrm>
              <a:off x="6606376" y="4077903"/>
              <a:ext cx="1010965" cy="6362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dirty="0" smtClean="0">
                  <a:solidFill>
                    <a:prstClr val="white"/>
                  </a:solidFill>
                  <a:ea typeface="时尚中黑简体" panose="01010104010101010101" pitchFamily="2" charset="-122"/>
                </a:rPr>
                <a:t>3</a:t>
              </a:r>
              <a:endParaRPr lang="zh-CN" altLang="en-US" sz="4000" dirty="0">
                <a:solidFill>
                  <a:prstClr val="white"/>
                </a:solidFill>
                <a:ea typeface="时尚中黑简体" panose="01010104010101010101" pitchFamily="2" charset="-122"/>
              </a:endParaRPr>
            </a:p>
          </p:txBody>
        </p:sp>
      </p:grpSp>
      <p:sp>
        <p:nvSpPr>
          <p:cNvPr id="106" name="文本框 50"/>
          <p:cNvSpPr txBox="1"/>
          <p:nvPr/>
        </p:nvSpPr>
        <p:spPr>
          <a:xfrm>
            <a:off x="5575718" y="4636681"/>
            <a:ext cx="1125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prstClr val="white"/>
                </a:solidFill>
                <a:ea typeface="时尚中黑简体" panose="01010104010101010101" pitchFamily="2" charset="-122"/>
              </a:rPr>
              <a:t>4</a:t>
            </a:r>
            <a:endParaRPr lang="zh-CN" altLang="en-US" sz="4000" dirty="0">
              <a:solidFill>
                <a:prstClr val="white"/>
              </a:solidFill>
              <a:ea typeface="时尚中黑简体" panose="01010104010101010101" pitchFamily="2" charset="-122"/>
            </a:endParaRPr>
          </a:p>
        </p:txBody>
      </p:sp>
      <p:sp>
        <p:nvSpPr>
          <p:cNvPr id="107" name="文本框 47"/>
          <p:cNvSpPr txBox="1"/>
          <p:nvPr/>
        </p:nvSpPr>
        <p:spPr>
          <a:xfrm>
            <a:off x="4226537" y="3941093"/>
            <a:ext cx="1125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smtClean="0">
                <a:solidFill>
                  <a:prstClr val="white"/>
                </a:solidFill>
                <a:ea typeface="时尚中黑简体" panose="01010104010101010101" pitchFamily="2" charset="-122"/>
              </a:rPr>
              <a:t>5</a:t>
            </a:r>
            <a:endParaRPr lang="zh-CN" altLang="en-US" sz="4000" dirty="0">
              <a:solidFill>
                <a:prstClr val="white"/>
              </a:solidFill>
              <a:ea typeface="时尚中黑简体" panose="01010104010101010101" pitchFamily="2" charset="-122"/>
            </a:endParaRPr>
          </a:p>
        </p:txBody>
      </p:sp>
      <p:grpSp>
        <p:nvGrpSpPr>
          <p:cNvPr id="108" name="组合 89"/>
          <p:cNvGrpSpPr/>
          <p:nvPr/>
        </p:nvGrpSpPr>
        <p:grpSpPr>
          <a:xfrm>
            <a:off x="6651312" y="1278987"/>
            <a:ext cx="4888758" cy="477469"/>
            <a:chOff x="5415884" y="5002052"/>
            <a:chExt cx="2972305" cy="359338"/>
          </a:xfrm>
        </p:grpSpPr>
        <p:sp>
          <p:nvSpPr>
            <p:cNvPr id="109" name="任意多边形 90"/>
            <p:cNvSpPr/>
            <p:nvPr/>
          </p:nvSpPr>
          <p:spPr>
            <a:xfrm flipH="1">
              <a:off x="5487706" y="5063233"/>
              <a:ext cx="2900483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10" name="椭圆 91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11" name="组合 92"/>
          <p:cNvGrpSpPr/>
          <p:nvPr/>
        </p:nvGrpSpPr>
        <p:grpSpPr>
          <a:xfrm>
            <a:off x="8215141" y="2892095"/>
            <a:ext cx="3209451" cy="586345"/>
            <a:chOff x="5415884" y="5002052"/>
            <a:chExt cx="1633441" cy="359338"/>
          </a:xfrm>
        </p:grpSpPr>
        <p:sp>
          <p:nvSpPr>
            <p:cNvPr id="112" name="任意多边形 93"/>
            <p:cNvSpPr/>
            <p:nvPr/>
          </p:nvSpPr>
          <p:spPr>
            <a:xfrm flipH="1">
              <a:off x="5487704" y="5063233"/>
              <a:ext cx="156162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13" name="椭圆 94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14" name="组合 95"/>
          <p:cNvGrpSpPr/>
          <p:nvPr/>
        </p:nvGrpSpPr>
        <p:grpSpPr>
          <a:xfrm>
            <a:off x="8207218" y="4604854"/>
            <a:ext cx="3230767" cy="624749"/>
            <a:chOff x="5415884" y="5002052"/>
            <a:chExt cx="1633441" cy="359338"/>
          </a:xfrm>
        </p:grpSpPr>
        <p:sp>
          <p:nvSpPr>
            <p:cNvPr id="115" name="任意多边形 96"/>
            <p:cNvSpPr/>
            <p:nvPr/>
          </p:nvSpPr>
          <p:spPr>
            <a:xfrm flipH="1">
              <a:off x="5487704" y="5063233"/>
              <a:ext cx="156162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16" name="椭圆 97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17" name="组合 98"/>
          <p:cNvGrpSpPr/>
          <p:nvPr/>
        </p:nvGrpSpPr>
        <p:grpSpPr>
          <a:xfrm flipH="1" flipV="1">
            <a:off x="698910" y="5155478"/>
            <a:ext cx="4906245" cy="643860"/>
            <a:chOff x="5415884" y="5007622"/>
            <a:chExt cx="3006387" cy="353769"/>
          </a:xfrm>
        </p:grpSpPr>
        <p:sp>
          <p:nvSpPr>
            <p:cNvPr id="118" name="任意多边形 99"/>
            <p:cNvSpPr/>
            <p:nvPr/>
          </p:nvSpPr>
          <p:spPr>
            <a:xfrm flipH="1">
              <a:off x="5521870" y="5063234"/>
              <a:ext cx="290040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19" name="椭圆 100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20" name="组合 101"/>
          <p:cNvGrpSpPr/>
          <p:nvPr/>
        </p:nvGrpSpPr>
        <p:grpSpPr>
          <a:xfrm flipH="1" flipV="1">
            <a:off x="1196479" y="3398164"/>
            <a:ext cx="2849187" cy="598870"/>
            <a:chOff x="5415884" y="5007622"/>
            <a:chExt cx="1648950" cy="353770"/>
          </a:xfrm>
        </p:grpSpPr>
        <p:sp>
          <p:nvSpPr>
            <p:cNvPr id="121" name="任意多边形 102"/>
            <p:cNvSpPr/>
            <p:nvPr/>
          </p:nvSpPr>
          <p:spPr>
            <a:xfrm flipH="1">
              <a:off x="5521870" y="5063235"/>
              <a:ext cx="1542964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22" name="椭圆 103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123" name="组合 104"/>
          <p:cNvGrpSpPr/>
          <p:nvPr/>
        </p:nvGrpSpPr>
        <p:grpSpPr>
          <a:xfrm flipH="1" flipV="1">
            <a:off x="1276194" y="1899647"/>
            <a:ext cx="2769474" cy="649978"/>
            <a:chOff x="5415884" y="5007622"/>
            <a:chExt cx="1648950" cy="353770"/>
          </a:xfrm>
        </p:grpSpPr>
        <p:sp>
          <p:nvSpPr>
            <p:cNvPr id="124" name="任意多边形 105"/>
            <p:cNvSpPr/>
            <p:nvPr/>
          </p:nvSpPr>
          <p:spPr>
            <a:xfrm flipH="1">
              <a:off x="5521870" y="5063235"/>
              <a:ext cx="1542964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  <p:sp>
          <p:nvSpPr>
            <p:cNvPr id="125" name="椭圆 106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>
                <a:solidFill>
                  <a:prstClr val="white"/>
                </a:solidFill>
              </a:endParaRPr>
            </a:p>
          </p:txBody>
        </p:sp>
      </p:grpSp>
      <p:sp>
        <p:nvSpPr>
          <p:cNvPr id="126" name="Прямоугольник 125"/>
          <p:cNvSpPr/>
          <p:nvPr/>
        </p:nvSpPr>
        <p:spPr>
          <a:xfrm>
            <a:off x="8215142" y="1325462"/>
            <a:ext cx="33425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Это форма образования </a:t>
            </a:r>
          </a:p>
          <a:p>
            <a:pPr lvl="0"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расходования денежных средств, предназначенных для финансового  обеспечения задач </a:t>
            </a:r>
          </a:p>
          <a:p>
            <a:pPr lvl="0"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функций государства </a:t>
            </a:r>
          </a:p>
          <a:p>
            <a:pPr lvl="0"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местного самоуправления</a:t>
            </a:r>
          </a:p>
        </p:txBody>
      </p:sp>
      <p:sp>
        <p:nvSpPr>
          <p:cNvPr id="127" name="Прямоугольник 126"/>
          <p:cNvSpPr/>
          <p:nvPr/>
        </p:nvSpPr>
        <p:spPr>
          <a:xfrm>
            <a:off x="8195878" y="2946624"/>
            <a:ext cx="3167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Предельные объемы денежных средств, предусмотренных</a:t>
            </a:r>
          </a:p>
          <a:p>
            <a:pPr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в соответствующем финансовом году </a:t>
            </a:r>
          </a:p>
          <a:p>
            <a:pPr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для исполнения бюджетных обязательств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8" name="Прямоугольник 127"/>
          <p:cNvSpPr/>
          <p:nvPr/>
        </p:nvSpPr>
        <p:spPr>
          <a:xfrm>
            <a:off x="8139241" y="4724195"/>
            <a:ext cx="3298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Средства, предоставляемые одним бюджетом бюджетной системы Российской Федерации другому бюджету</a:t>
            </a:r>
          </a:p>
        </p:txBody>
      </p:sp>
      <p:sp>
        <p:nvSpPr>
          <p:cNvPr id="129" name="Прямоугольник 128"/>
          <p:cNvSpPr/>
          <p:nvPr/>
        </p:nvSpPr>
        <p:spPr>
          <a:xfrm>
            <a:off x="714169" y="4917005"/>
            <a:ext cx="4765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Год, в котором осуществляется исполнение бюджета, составление </a:t>
            </a:r>
            <a:r>
              <a:rPr lang="ru-RU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рассмотрение проекта бюджета</a:t>
            </a:r>
          </a:p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на очередной финансовый год (очередной финансовый год </a:t>
            </a:r>
          </a:p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плановый период)</a:t>
            </a:r>
          </a:p>
        </p:txBody>
      </p:sp>
      <p:sp>
        <p:nvSpPr>
          <p:cNvPr id="130" name="Прямоугольник 129"/>
          <p:cNvSpPr/>
          <p:nvPr/>
        </p:nvSpPr>
        <p:spPr>
          <a:xfrm>
            <a:off x="1276194" y="3465753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Год, следующий </a:t>
            </a:r>
          </a:p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за текущим финансовым годом</a:t>
            </a:r>
          </a:p>
        </p:txBody>
      </p:sp>
      <p:sp>
        <p:nvSpPr>
          <p:cNvPr id="131" name="Прямоугольник 130"/>
          <p:cNvSpPr/>
          <p:nvPr/>
        </p:nvSpPr>
        <p:spPr>
          <a:xfrm>
            <a:off x="1232453" y="1974749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Два финансовых года, следующие</a:t>
            </a:r>
          </a:p>
          <a:p>
            <a:pPr lvl="0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за очередным финансовым годом</a:t>
            </a:r>
          </a:p>
        </p:txBody>
      </p:sp>
    </p:spTree>
    <p:extLst>
      <p:ext uri="{BB962C8B-B14F-4D97-AF65-F5344CB8AC3E}">
        <p14:creationId xmlns:p14="http://schemas.microsoft.com/office/powerpoint/2010/main" val="347454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96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34">
            <a:extLst>
              <a:ext uri="{FF2B5EF4-FFF2-40B4-BE49-F238E27FC236}">
                <a16:creationId xmlns="" xmlns:a16="http://schemas.microsoft.com/office/drawing/2014/main" id="{A8A7367D-FB65-573E-F0BE-CBCA93ED380B}"/>
              </a:ext>
            </a:extLst>
          </p:cNvPr>
          <p:cNvSpPr/>
          <p:nvPr/>
        </p:nvSpPr>
        <p:spPr>
          <a:xfrm>
            <a:off x="65644" y="2687785"/>
            <a:ext cx="1828025" cy="676616"/>
          </a:xfrm>
          <a:custGeom>
            <a:avLst/>
            <a:gdLst>
              <a:gd name="connsiteX0" fmla="*/ 914012 w 1828025"/>
              <a:gd name="connsiteY0" fmla="*/ 0 h 676616"/>
              <a:gd name="connsiteX1" fmla="*/ 1019175 w 1828025"/>
              <a:gd name="connsiteY1" fmla="*/ 181316 h 676616"/>
              <a:gd name="connsiteX2" fmla="*/ 1828025 w 1828025"/>
              <a:gd name="connsiteY2" fmla="*/ 181316 h 676616"/>
              <a:gd name="connsiteX3" fmla="*/ 1828025 w 1828025"/>
              <a:gd name="connsiteY3" fmla="*/ 676616 h 676616"/>
              <a:gd name="connsiteX4" fmla="*/ 0 w 1828025"/>
              <a:gd name="connsiteY4" fmla="*/ 676616 h 676616"/>
              <a:gd name="connsiteX5" fmla="*/ 0 w 1828025"/>
              <a:gd name="connsiteY5" fmla="*/ 181316 h 676616"/>
              <a:gd name="connsiteX6" fmla="*/ 808849 w 1828025"/>
              <a:gd name="connsiteY6" fmla="*/ 181316 h 67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025" h="676616">
                <a:moveTo>
                  <a:pt x="914012" y="0"/>
                </a:moveTo>
                <a:lnTo>
                  <a:pt x="1019175" y="181316"/>
                </a:lnTo>
                <a:lnTo>
                  <a:pt x="1828025" y="181316"/>
                </a:lnTo>
                <a:lnTo>
                  <a:pt x="1828025" y="676616"/>
                </a:lnTo>
                <a:lnTo>
                  <a:pt x="0" y="676616"/>
                </a:lnTo>
                <a:lnTo>
                  <a:pt x="0" y="181316"/>
                </a:lnTo>
                <a:lnTo>
                  <a:pt x="808849" y="18131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4" name="直接连接符 28">
            <a:extLst>
              <a:ext uri="{FF2B5EF4-FFF2-40B4-BE49-F238E27FC236}">
                <a16:creationId xmlns="" xmlns:a16="http://schemas.microsoft.com/office/drawing/2014/main" id="{7C49BFD2-0100-ACCA-EBA2-78C61BF983E1}"/>
              </a:ext>
            </a:extLst>
          </p:cNvPr>
          <p:cNvCxnSpPr/>
          <p:nvPr/>
        </p:nvCxnSpPr>
        <p:spPr>
          <a:xfrm>
            <a:off x="965751" y="1988840"/>
            <a:ext cx="0" cy="540000"/>
          </a:xfrm>
          <a:prstGeom prst="line">
            <a:avLst/>
          </a:prstGeom>
          <a:ln>
            <a:solidFill>
              <a:srgbClr val="FEB83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任意多边形: 形状 33">
            <a:extLst>
              <a:ext uri="{FF2B5EF4-FFF2-40B4-BE49-F238E27FC236}">
                <a16:creationId xmlns="" xmlns:a16="http://schemas.microsoft.com/office/drawing/2014/main" id="{8F0E1A3B-D61D-6B6A-A69D-915F4CB93E15}"/>
              </a:ext>
            </a:extLst>
          </p:cNvPr>
          <p:cNvSpPr/>
          <p:nvPr/>
        </p:nvSpPr>
        <p:spPr>
          <a:xfrm flipV="1">
            <a:off x="1889642" y="3523346"/>
            <a:ext cx="1828025" cy="676616"/>
          </a:xfrm>
          <a:custGeom>
            <a:avLst/>
            <a:gdLst>
              <a:gd name="connsiteX0" fmla="*/ 0 w 1828025"/>
              <a:gd name="connsiteY0" fmla="*/ 676616 h 676616"/>
              <a:gd name="connsiteX1" fmla="*/ 1828025 w 1828025"/>
              <a:gd name="connsiteY1" fmla="*/ 676616 h 676616"/>
              <a:gd name="connsiteX2" fmla="*/ 1828025 w 1828025"/>
              <a:gd name="connsiteY2" fmla="*/ 181316 h 676616"/>
              <a:gd name="connsiteX3" fmla="*/ 1019175 w 1828025"/>
              <a:gd name="connsiteY3" fmla="*/ 181316 h 676616"/>
              <a:gd name="connsiteX4" fmla="*/ 914012 w 1828025"/>
              <a:gd name="connsiteY4" fmla="*/ 0 h 676616"/>
              <a:gd name="connsiteX5" fmla="*/ 808849 w 1828025"/>
              <a:gd name="connsiteY5" fmla="*/ 181316 h 676616"/>
              <a:gd name="connsiteX6" fmla="*/ 0 w 1828025"/>
              <a:gd name="connsiteY6" fmla="*/ 181316 h 67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025" h="676616">
                <a:moveTo>
                  <a:pt x="0" y="676616"/>
                </a:moveTo>
                <a:lnTo>
                  <a:pt x="1828025" y="676616"/>
                </a:lnTo>
                <a:lnTo>
                  <a:pt x="1828025" y="181316"/>
                </a:lnTo>
                <a:lnTo>
                  <a:pt x="1019175" y="181316"/>
                </a:lnTo>
                <a:lnTo>
                  <a:pt x="914012" y="0"/>
                </a:lnTo>
                <a:lnTo>
                  <a:pt x="808849" y="181316"/>
                </a:lnTo>
                <a:lnTo>
                  <a:pt x="0" y="18131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6" name="直接连接符 31">
            <a:extLst>
              <a:ext uri="{FF2B5EF4-FFF2-40B4-BE49-F238E27FC236}">
                <a16:creationId xmlns="" xmlns:a16="http://schemas.microsoft.com/office/drawing/2014/main" id="{4227E79B-03CF-7111-8D87-A1EB93C74DEE}"/>
              </a:ext>
            </a:extLst>
          </p:cNvPr>
          <p:cNvCxnSpPr/>
          <p:nvPr/>
        </p:nvCxnSpPr>
        <p:spPr>
          <a:xfrm>
            <a:off x="2803359" y="4270162"/>
            <a:ext cx="0" cy="540000"/>
          </a:xfrm>
          <a:prstGeom prst="line">
            <a:avLst/>
          </a:prstGeom>
          <a:ln>
            <a:solidFill>
              <a:srgbClr val="FE3F6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14721" y="274467"/>
            <a:ext cx="81900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Основные понятия и термины </a:t>
            </a:r>
            <a:endParaRPr lang="ru-RU" sz="36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任意多边形: 形状 37">
            <a:extLst>
              <a:ext uri="{FF2B5EF4-FFF2-40B4-BE49-F238E27FC236}">
                <a16:creationId xmlns="" xmlns:a16="http://schemas.microsoft.com/office/drawing/2014/main" id="{D79C11D4-AE4C-91AC-DC8B-F3C15A284B3C}"/>
              </a:ext>
            </a:extLst>
          </p:cNvPr>
          <p:cNvSpPr/>
          <p:nvPr/>
        </p:nvSpPr>
        <p:spPr>
          <a:xfrm>
            <a:off x="10098665" y="2682653"/>
            <a:ext cx="1828025" cy="676616"/>
          </a:xfrm>
          <a:custGeom>
            <a:avLst/>
            <a:gdLst>
              <a:gd name="connsiteX0" fmla="*/ 914013 w 1828025"/>
              <a:gd name="connsiteY0" fmla="*/ 0 h 676616"/>
              <a:gd name="connsiteX1" fmla="*/ 1019176 w 1828025"/>
              <a:gd name="connsiteY1" fmla="*/ 181316 h 676616"/>
              <a:gd name="connsiteX2" fmla="*/ 1828025 w 1828025"/>
              <a:gd name="connsiteY2" fmla="*/ 181316 h 676616"/>
              <a:gd name="connsiteX3" fmla="*/ 1828025 w 1828025"/>
              <a:gd name="connsiteY3" fmla="*/ 676616 h 676616"/>
              <a:gd name="connsiteX4" fmla="*/ 0 w 1828025"/>
              <a:gd name="connsiteY4" fmla="*/ 676616 h 676616"/>
              <a:gd name="connsiteX5" fmla="*/ 0 w 1828025"/>
              <a:gd name="connsiteY5" fmla="*/ 181316 h 676616"/>
              <a:gd name="connsiteX6" fmla="*/ 808850 w 1828025"/>
              <a:gd name="connsiteY6" fmla="*/ 181316 h 67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025" h="676616">
                <a:moveTo>
                  <a:pt x="914013" y="0"/>
                </a:moveTo>
                <a:lnTo>
                  <a:pt x="1019176" y="181316"/>
                </a:lnTo>
                <a:lnTo>
                  <a:pt x="1828025" y="181316"/>
                </a:lnTo>
                <a:lnTo>
                  <a:pt x="1828025" y="676616"/>
                </a:lnTo>
                <a:lnTo>
                  <a:pt x="0" y="676616"/>
                </a:lnTo>
                <a:lnTo>
                  <a:pt x="0" y="181316"/>
                </a:lnTo>
                <a:lnTo>
                  <a:pt x="808850" y="18131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0" name="直接连接符 29">
            <a:extLst>
              <a:ext uri="{FF2B5EF4-FFF2-40B4-BE49-F238E27FC236}">
                <a16:creationId xmlns="" xmlns:a16="http://schemas.microsoft.com/office/drawing/2014/main" id="{99A4F79F-9851-B533-1140-445C60A01461}"/>
              </a:ext>
            </a:extLst>
          </p:cNvPr>
          <p:cNvCxnSpPr/>
          <p:nvPr/>
        </p:nvCxnSpPr>
        <p:spPr>
          <a:xfrm>
            <a:off x="11012677" y="2007469"/>
            <a:ext cx="0" cy="540000"/>
          </a:xfrm>
          <a:prstGeom prst="line">
            <a:avLst/>
          </a:prstGeom>
          <a:ln>
            <a:solidFill>
              <a:srgbClr val="008795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任意多边形: 形状 35">
            <a:extLst>
              <a:ext uri="{FF2B5EF4-FFF2-40B4-BE49-F238E27FC236}">
                <a16:creationId xmlns="" xmlns:a16="http://schemas.microsoft.com/office/drawing/2014/main" id="{1CF08EA9-7EFF-4C52-0393-EDD45DFCC7BD}"/>
              </a:ext>
            </a:extLst>
          </p:cNvPr>
          <p:cNvSpPr/>
          <p:nvPr/>
        </p:nvSpPr>
        <p:spPr>
          <a:xfrm flipV="1">
            <a:off x="8899177" y="3517614"/>
            <a:ext cx="1828025" cy="676616"/>
          </a:xfrm>
          <a:custGeom>
            <a:avLst/>
            <a:gdLst>
              <a:gd name="connsiteX0" fmla="*/ 0 w 1828025"/>
              <a:gd name="connsiteY0" fmla="*/ 676616 h 676616"/>
              <a:gd name="connsiteX1" fmla="*/ 1828025 w 1828025"/>
              <a:gd name="connsiteY1" fmla="*/ 676616 h 676616"/>
              <a:gd name="connsiteX2" fmla="*/ 1828025 w 1828025"/>
              <a:gd name="connsiteY2" fmla="*/ 181316 h 676616"/>
              <a:gd name="connsiteX3" fmla="*/ 1019175 w 1828025"/>
              <a:gd name="connsiteY3" fmla="*/ 181316 h 676616"/>
              <a:gd name="connsiteX4" fmla="*/ 914012 w 1828025"/>
              <a:gd name="connsiteY4" fmla="*/ 0 h 676616"/>
              <a:gd name="connsiteX5" fmla="*/ 808849 w 1828025"/>
              <a:gd name="connsiteY5" fmla="*/ 181316 h 676616"/>
              <a:gd name="connsiteX6" fmla="*/ 0 w 1828025"/>
              <a:gd name="connsiteY6" fmla="*/ 181316 h 67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025" h="676616">
                <a:moveTo>
                  <a:pt x="0" y="676616"/>
                </a:moveTo>
                <a:lnTo>
                  <a:pt x="1828025" y="676616"/>
                </a:lnTo>
                <a:lnTo>
                  <a:pt x="1828025" y="181316"/>
                </a:lnTo>
                <a:lnTo>
                  <a:pt x="1019175" y="181316"/>
                </a:lnTo>
                <a:lnTo>
                  <a:pt x="914012" y="0"/>
                </a:lnTo>
                <a:lnTo>
                  <a:pt x="808849" y="181316"/>
                </a:lnTo>
                <a:lnTo>
                  <a:pt x="0" y="18131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2" name="直接连接符 32">
            <a:extLst>
              <a:ext uri="{FF2B5EF4-FFF2-40B4-BE49-F238E27FC236}">
                <a16:creationId xmlns="" xmlns:a16="http://schemas.microsoft.com/office/drawing/2014/main" id="{B7076B3F-F215-FCA1-DF49-C9D6DC849072}"/>
              </a:ext>
            </a:extLst>
          </p:cNvPr>
          <p:cNvCxnSpPr/>
          <p:nvPr/>
        </p:nvCxnSpPr>
        <p:spPr>
          <a:xfrm>
            <a:off x="9813189" y="4270162"/>
            <a:ext cx="0" cy="540000"/>
          </a:xfrm>
          <a:prstGeom prst="line">
            <a:avLst/>
          </a:prstGeom>
          <a:ln>
            <a:solidFill>
              <a:srgbClr val="01B59C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: 形状 36">
            <a:extLst>
              <a:ext uri="{FF2B5EF4-FFF2-40B4-BE49-F238E27FC236}">
                <a16:creationId xmlns="" xmlns:a16="http://schemas.microsoft.com/office/drawing/2014/main" id="{1FF0FD57-474B-5F99-9BB2-CA12B6EDC333}"/>
              </a:ext>
            </a:extLst>
          </p:cNvPr>
          <p:cNvSpPr/>
          <p:nvPr/>
        </p:nvSpPr>
        <p:spPr>
          <a:xfrm>
            <a:off x="7104112" y="2687785"/>
            <a:ext cx="1828025" cy="676616"/>
          </a:xfrm>
          <a:custGeom>
            <a:avLst/>
            <a:gdLst>
              <a:gd name="connsiteX0" fmla="*/ 914013 w 1828025"/>
              <a:gd name="connsiteY0" fmla="*/ 0 h 676616"/>
              <a:gd name="connsiteX1" fmla="*/ 1019176 w 1828025"/>
              <a:gd name="connsiteY1" fmla="*/ 181316 h 676616"/>
              <a:gd name="connsiteX2" fmla="*/ 1828025 w 1828025"/>
              <a:gd name="connsiteY2" fmla="*/ 181316 h 676616"/>
              <a:gd name="connsiteX3" fmla="*/ 1828025 w 1828025"/>
              <a:gd name="connsiteY3" fmla="*/ 676616 h 676616"/>
              <a:gd name="connsiteX4" fmla="*/ 0 w 1828025"/>
              <a:gd name="connsiteY4" fmla="*/ 676616 h 676616"/>
              <a:gd name="connsiteX5" fmla="*/ 0 w 1828025"/>
              <a:gd name="connsiteY5" fmla="*/ 181316 h 676616"/>
              <a:gd name="connsiteX6" fmla="*/ 808850 w 1828025"/>
              <a:gd name="connsiteY6" fmla="*/ 181316 h 67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025" h="676616">
                <a:moveTo>
                  <a:pt x="914013" y="0"/>
                </a:moveTo>
                <a:lnTo>
                  <a:pt x="1019176" y="181316"/>
                </a:lnTo>
                <a:lnTo>
                  <a:pt x="1828025" y="181316"/>
                </a:lnTo>
                <a:lnTo>
                  <a:pt x="1828025" y="676616"/>
                </a:lnTo>
                <a:lnTo>
                  <a:pt x="0" y="676616"/>
                </a:lnTo>
                <a:lnTo>
                  <a:pt x="0" y="181316"/>
                </a:lnTo>
                <a:lnTo>
                  <a:pt x="808850" y="18131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4" name="直接连接符 30">
            <a:extLst>
              <a:ext uri="{FF2B5EF4-FFF2-40B4-BE49-F238E27FC236}">
                <a16:creationId xmlns="" xmlns:a16="http://schemas.microsoft.com/office/drawing/2014/main" id="{1608AE3B-AB1B-0A88-C143-CA4A3BA5C672}"/>
              </a:ext>
            </a:extLst>
          </p:cNvPr>
          <p:cNvCxnSpPr/>
          <p:nvPr/>
        </p:nvCxnSpPr>
        <p:spPr>
          <a:xfrm>
            <a:off x="8003542" y="2007469"/>
            <a:ext cx="0" cy="540000"/>
          </a:xfrm>
          <a:prstGeom prst="line">
            <a:avLst/>
          </a:prstGeom>
          <a:ln>
            <a:solidFill>
              <a:srgbClr val="75645C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: 形状 34">
            <a:extLst>
              <a:ext uri="{FF2B5EF4-FFF2-40B4-BE49-F238E27FC236}">
                <a16:creationId xmlns="" xmlns:a16="http://schemas.microsoft.com/office/drawing/2014/main" id="{A8A7367D-FB65-573E-F0BE-CBCA93ED380B}"/>
              </a:ext>
            </a:extLst>
          </p:cNvPr>
          <p:cNvSpPr/>
          <p:nvPr/>
        </p:nvSpPr>
        <p:spPr>
          <a:xfrm rot="10800000">
            <a:off x="5482898" y="3517615"/>
            <a:ext cx="1828025" cy="676616"/>
          </a:xfrm>
          <a:custGeom>
            <a:avLst/>
            <a:gdLst>
              <a:gd name="connsiteX0" fmla="*/ 914012 w 1828025"/>
              <a:gd name="connsiteY0" fmla="*/ 0 h 676616"/>
              <a:gd name="connsiteX1" fmla="*/ 1019175 w 1828025"/>
              <a:gd name="connsiteY1" fmla="*/ 181316 h 676616"/>
              <a:gd name="connsiteX2" fmla="*/ 1828025 w 1828025"/>
              <a:gd name="connsiteY2" fmla="*/ 181316 h 676616"/>
              <a:gd name="connsiteX3" fmla="*/ 1828025 w 1828025"/>
              <a:gd name="connsiteY3" fmla="*/ 676616 h 676616"/>
              <a:gd name="connsiteX4" fmla="*/ 0 w 1828025"/>
              <a:gd name="connsiteY4" fmla="*/ 676616 h 676616"/>
              <a:gd name="connsiteX5" fmla="*/ 0 w 1828025"/>
              <a:gd name="connsiteY5" fmla="*/ 181316 h 676616"/>
              <a:gd name="connsiteX6" fmla="*/ 808849 w 1828025"/>
              <a:gd name="connsiteY6" fmla="*/ 181316 h 67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025" h="676616">
                <a:moveTo>
                  <a:pt x="914012" y="0"/>
                </a:moveTo>
                <a:lnTo>
                  <a:pt x="1019175" y="181316"/>
                </a:lnTo>
                <a:lnTo>
                  <a:pt x="1828025" y="181316"/>
                </a:lnTo>
                <a:lnTo>
                  <a:pt x="1828025" y="676616"/>
                </a:lnTo>
                <a:lnTo>
                  <a:pt x="0" y="676616"/>
                </a:lnTo>
                <a:lnTo>
                  <a:pt x="0" y="181316"/>
                </a:lnTo>
                <a:lnTo>
                  <a:pt x="808849" y="181316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6" name="任意多边形: 形状 34">
            <a:extLst>
              <a:ext uri="{FF2B5EF4-FFF2-40B4-BE49-F238E27FC236}">
                <a16:creationId xmlns="" xmlns:a16="http://schemas.microsoft.com/office/drawing/2014/main" id="{A8A7367D-FB65-573E-F0BE-CBCA93ED380B}"/>
              </a:ext>
            </a:extLst>
          </p:cNvPr>
          <p:cNvSpPr/>
          <p:nvPr/>
        </p:nvSpPr>
        <p:spPr>
          <a:xfrm>
            <a:off x="3717667" y="2687785"/>
            <a:ext cx="1828025" cy="676616"/>
          </a:xfrm>
          <a:custGeom>
            <a:avLst/>
            <a:gdLst>
              <a:gd name="connsiteX0" fmla="*/ 914012 w 1828025"/>
              <a:gd name="connsiteY0" fmla="*/ 0 h 676616"/>
              <a:gd name="connsiteX1" fmla="*/ 1019175 w 1828025"/>
              <a:gd name="connsiteY1" fmla="*/ 181316 h 676616"/>
              <a:gd name="connsiteX2" fmla="*/ 1828025 w 1828025"/>
              <a:gd name="connsiteY2" fmla="*/ 181316 h 676616"/>
              <a:gd name="connsiteX3" fmla="*/ 1828025 w 1828025"/>
              <a:gd name="connsiteY3" fmla="*/ 676616 h 676616"/>
              <a:gd name="connsiteX4" fmla="*/ 0 w 1828025"/>
              <a:gd name="connsiteY4" fmla="*/ 676616 h 676616"/>
              <a:gd name="connsiteX5" fmla="*/ 0 w 1828025"/>
              <a:gd name="connsiteY5" fmla="*/ 181316 h 676616"/>
              <a:gd name="connsiteX6" fmla="*/ 808849 w 1828025"/>
              <a:gd name="connsiteY6" fmla="*/ 181316 h 676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8025" h="676616">
                <a:moveTo>
                  <a:pt x="914012" y="0"/>
                </a:moveTo>
                <a:lnTo>
                  <a:pt x="1019175" y="181316"/>
                </a:lnTo>
                <a:lnTo>
                  <a:pt x="1828025" y="181316"/>
                </a:lnTo>
                <a:lnTo>
                  <a:pt x="1828025" y="676616"/>
                </a:lnTo>
                <a:lnTo>
                  <a:pt x="0" y="676616"/>
                </a:lnTo>
                <a:lnTo>
                  <a:pt x="0" y="181316"/>
                </a:lnTo>
                <a:lnTo>
                  <a:pt x="808849" y="181316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889642" y="3617234"/>
            <a:ext cx="19014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Налоговые доходы </a:t>
            </a:r>
            <a:endParaRPr lang="ru-RU" sz="12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19719" y="3617234"/>
            <a:ext cx="1954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Неналоговые доходы </a:t>
            </a:r>
            <a:endParaRPr lang="ru-RU" sz="1100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81487" y="3532595"/>
            <a:ext cx="20457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Безвозмездные поступления </a:t>
            </a:r>
            <a:endParaRPr lang="ru-RU" sz="11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25957" y="4880362"/>
            <a:ext cx="2028851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поступления от уплаты налогов, установленных Налоговым Кодексом Российской Федерации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982938" y="4868990"/>
            <a:ext cx="30387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доходы от использования имущества, находящегося в муниципальной собственности, доходы от оказания платных услуг муниципальными казенными учреждениями, штрафы, санкции, возмещение ущерба, прочие неналоговые доходы</a:t>
            </a:r>
          </a:p>
          <a:p>
            <a:pPr algn="ctr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sz="1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22" name="直接连接符 28">
            <a:extLst>
              <a:ext uri="{FF2B5EF4-FFF2-40B4-BE49-F238E27FC236}">
                <a16:creationId xmlns="" xmlns:a16="http://schemas.microsoft.com/office/drawing/2014/main" id="{7C49BFD2-0100-ACCA-EBA2-78C61BF983E1}"/>
              </a:ext>
            </a:extLst>
          </p:cNvPr>
          <p:cNvCxnSpPr/>
          <p:nvPr/>
        </p:nvCxnSpPr>
        <p:spPr>
          <a:xfrm>
            <a:off x="6396909" y="4270162"/>
            <a:ext cx="0" cy="540000"/>
          </a:xfrm>
          <a:prstGeom prst="line">
            <a:avLst/>
          </a:prstGeom>
          <a:ln>
            <a:solidFill>
              <a:srgbClr val="FEB83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8410459" y="4939894"/>
            <a:ext cx="28054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средства, которые поступают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в бюджет от других бюджетов бюджетной системы Российской Федерации, а также безвозмездные перечисления от физических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и юридических лиц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36077" y="2986738"/>
            <a:ext cx="1075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Профицит</a:t>
            </a:r>
            <a:endParaRPr lang="ru-RU" sz="1200" b="1" dirty="0"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14721" y="1502223"/>
            <a:ext cx="1804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превышение доходов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над расходами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854808" y="2961488"/>
            <a:ext cx="161775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Доходы бюджета 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52566" y="1327069"/>
            <a:ext cx="1998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поступающие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в бюджет денежные средства   </a:t>
            </a:r>
          </a:p>
        </p:txBody>
      </p:sp>
      <p:cxnSp>
        <p:nvCxnSpPr>
          <p:cNvPr id="28" name="直接连接符 28">
            <a:extLst>
              <a:ext uri="{FF2B5EF4-FFF2-40B4-BE49-F238E27FC236}">
                <a16:creationId xmlns="" xmlns:a16="http://schemas.microsoft.com/office/drawing/2014/main" id="{7C49BFD2-0100-ACCA-EBA2-78C61BF983E1}"/>
              </a:ext>
            </a:extLst>
          </p:cNvPr>
          <p:cNvCxnSpPr/>
          <p:nvPr/>
        </p:nvCxnSpPr>
        <p:spPr>
          <a:xfrm>
            <a:off x="4651677" y="2007469"/>
            <a:ext cx="0" cy="540000"/>
          </a:xfrm>
          <a:prstGeom prst="line">
            <a:avLst/>
          </a:prstGeom>
          <a:ln>
            <a:solidFill>
              <a:srgbClr val="FEB834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0511578" y="2955309"/>
            <a:ext cx="1024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Дефицит</a:t>
            </a:r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0044034" y="1469872"/>
            <a:ext cx="1882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превышение расходов над доходами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202879" y="2970698"/>
            <a:ext cx="169629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Расходы бюджета </a:t>
            </a:r>
            <a:endParaRPr lang="ru-RU" sz="11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104112" y="1248307"/>
            <a:ext cx="18005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выплачиваемые </a:t>
            </a:r>
          </a:p>
          <a:p>
            <a:pPr algn="ctr"/>
            <a:r>
              <a:rPr lang="ru-RU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из бюджета денежные 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45245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82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2333" y="418099"/>
            <a:ext cx="77271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ГРАФИК ФОРМИРОВАНИЯ БЮДЖЕТА </a:t>
            </a:r>
            <a:r>
              <a:rPr lang="ru-RU" sz="1600" b="1" dirty="0" smtClean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Будогощское </a:t>
            </a:r>
            <a:r>
              <a:rPr lang="ru-RU" sz="16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городское поселение на 2026-2028 годы</a:t>
            </a:r>
            <a:endParaRPr lang="ru-RU" sz="16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3473" y="4651686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20.05</a:t>
            </a: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1775520" y="3190361"/>
            <a:ext cx="8640960" cy="842541"/>
          </a:xfrm>
          <a:prstGeom prst="homePlate">
            <a:avLst>
              <a:gd name="adj" fmla="val 40030"/>
            </a:avLst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EAEAEA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267891" indent="-267891">
              <a:lnSpc>
                <a:spcPct val="120000"/>
              </a:lnSpc>
              <a:defRPr/>
            </a:pPr>
            <a:endParaRPr lang="zh-CN" altLang="en-US" sz="1200" kern="0" dirty="0">
              <a:solidFill>
                <a:srgbClr val="646464"/>
              </a:solidFill>
              <a:latin typeface="Arial" pitchFamily="34" charset="0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2432616" y="3200065"/>
            <a:ext cx="517609" cy="852339"/>
          </a:xfrm>
          <a:prstGeom prst="chevron">
            <a:avLst>
              <a:gd name="adj" fmla="val 5547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465773" y="3200065"/>
            <a:ext cx="517609" cy="852339"/>
          </a:xfrm>
          <a:prstGeom prst="chevron">
            <a:avLst>
              <a:gd name="adj" fmla="val 5547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06274" y="3188498"/>
            <a:ext cx="517609" cy="852339"/>
          </a:xfrm>
          <a:prstGeom prst="chevron">
            <a:avLst>
              <a:gd name="adj" fmla="val 5547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1" name="AutoShape 8"/>
          <p:cNvSpPr>
            <a:spLocks noChangeArrowheads="1"/>
          </p:cNvSpPr>
          <p:nvPr/>
        </p:nvSpPr>
        <p:spPr bwMode="auto">
          <a:xfrm>
            <a:off x="5741367" y="3180563"/>
            <a:ext cx="517609" cy="852339"/>
          </a:xfrm>
          <a:prstGeom prst="chevron">
            <a:avLst>
              <a:gd name="adj" fmla="val 5547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6867776" y="3189249"/>
            <a:ext cx="517609" cy="852339"/>
          </a:xfrm>
          <a:prstGeom prst="chevron">
            <a:avLst>
              <a:gd name="adj" fmla="val 5547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8" name="AutoShape 8"/>
          <p:cNvSpPr>
            <a:spLocks noChangeArrowheads="1"/>
          </p:cNvSpPr>
          <p:nvPr/>
        </p:nvSpPr>
        <p:spPr bwMode="auto">
          <a:xfrm>
            <a:off x="7965733" y="3200065"/>
            <a:ext cx="517609" cy="852339"/>
          </a:xfrm>
          <a:prstGeom prst="chevron">
            <a:avLst>
              <a:gd name="adj" fmla="val 5547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9" name="AutoShape 8"/>
          <p:cNvSpPr>
            <a:spLocks noChangeArrowheads="1"/>
          </p:cNvSpPr>
          <p:nvPr/>
        </p:nvSpPr>
        <p:spPr bwMode="auto">
          <a:xfrm>
            <a:off x="9003232" y="3190361"/>
            <a:ext cx="517609" cy="852339"/>
          </a:xfrm>
          <a:prstGeom prst="chevron">
            <a:avLst>
              <a:gd name="adj" fmla="val 55472"/>
            </a:avLst>
          </a:prstGeom>
          <a:solidFill>
            <a:schemeClr val="bg1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48922" y="3499067"/>
            <a:ext cx="51969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МАЙ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962681" y="3499068"/>
            <a:ext cx="6479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ИЮНЬ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040028" y="3500408"/>
            <a:ext cx="62869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ИЮЛЬ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175038" y="3483621"/>
            <a:ext cx="7136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АВГУСТ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97685" y="3500408"/>
            <a:ext cx="8883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СЕНТЯБРЬ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317112" y="3491558"/>
            <a:ext cx="8162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ОКТЯБРЬ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8457447" y="3491558"/>
            <a:ext cx="7393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НОЯБРЬ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9524707" y="3509612"/>
            <a:ext cx="805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10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ДЕКАБРЬ</a:t>
            </a:r>
            <a:endParaRPr lang="ru-RU" sz="10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27859" y="5016073"/>
            <a:ext cx="15452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Сбор информации  от главных администраторов доходов бюджетов      о прогнозируемых объемах поступлений администрируемых доходов   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cxnSp>
        <p:nvCxnSpPr>
          <p:cNvPr id="38" name="直接连接符 20"/>
          <p:cNvCxnSpPr/>
          <p:nvPr/>
        </p:nvCxnSpPr>
        <p:spPr>
          <a:xfrm flipV="1">
            <a:off x="3215680" y="2796708"/>
            <a:ext cx="0" cy="584668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20"/>
          <p:cNvCxnSpPr/>
          <p:nvPr/>
        </p:nvCxnSpPr>
        <p:spPr>
          <a:xfrm>
            <a:off x="2192419" y="3789041"/>
            <a:ext cx="0" cy="697767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20"/>
          <p:cNvCxnSpPr/>
          <p:nvPr/>
        </p:nvCxnSpPr>
        <p:spPr>
          <a:xfrm flipV="1">
            <a:off x="5447928" y="2603608"/>
            <a:ext cx="0" cy="777769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20"/>
          <p:cNvCxnSpPr/>
          <p:nvPr/>
        </p:nvCxnSpPr>
        <p:spPr>
          <a:xfrm flipV="1">
            <a:off x="7669556" y="2651232"/>
            <a:ext cx="0" cy="777769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20"/>
          <p:cNvCxnSpPr/>
          <p:nvPr/>
        </p:nvCxnSpPr>
        <p:spPr>
          <a:xfrm flipV="1">
            <a:off x="9830160" y="2701961"/>
            <a:ext cx="0" cy="777769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20"/>
          <p:cNvCxnSpPr/>
          <p:nvPr/>
        </p:nvCxnSpPr>
        <p:spPr>
          <a:xfrm>
            <a:off x="4295799" y="3770410"/>
            <a:ext cx="0" cy="697767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20"/>
          <p:cNvCxnSpPr/>
          <p:nvPr/>
        </p:nvCxnSpPr>
        <p:spPr>
          <a:xfrm>
            <a:off x="6600056" y="3770410"/>
            <a:ext cx="0" cy="697767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20"/>
          <p:cNvCxnSpPr/>
          <p:nvPr/>
        </p:nvCxnSpPr>
        <p:spPr>
          <a:xfrm>
            <a:off x="8760296" y="3789040"/>
            <a:ext cx="0" cy="697767"/>
          </a:xfrm>
          <a:prstGeom prst="line">
            <a:avLst/>
          </a:prstGeom>
          <a:ln w="12700">
            <a:solidFill>
              <a:schemeClr val="accent4"/>
            </a:solidFill>
            <a:prstDash val="dash"/>
            <a:headEnd type="oval" w="med" len="med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2913907" y="2414348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15.06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9509403" y="2362176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26.11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483342" y="4601692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15.11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979310" y="4574094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15.07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127167" y="2254185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9050">
            <a:noFill/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08.08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7359416" y="2300494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25.10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2140266" y="1430229"/>
            <a:ext cx="22927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Анализ информации главных администраторов доходов бюджетов о прогнозируемых объемах поступлений администрируемых доходов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3450588" y="4878691"/>
            <a:ext cx="18075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Прогноз потенциала доходов бюджета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4631205" y="1402782"/>
            <a:ext cx="163344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Доведение общих (предельных) объемов БА на исполнение расходных обязательств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6321116" y="4528919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05.09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5967837" y="4862244"/>
            <a:ext cx="1349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Представление ОБАС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8173063" y="4951385"/>
            <a:ext cx="13492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Прогнозы СЭР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8506339" y="5289479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14.11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976474" y="1710558"/>
            <a:ext cx="134927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Перечень и реестр источников доходов бюджета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9147861" y="1959371"/>
            <a:ext cx="13492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Публичные слушания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8000938" y="5545042"/>
            <a:ext cx="18128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Внесение проекта решения о бюджете в СД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8224537" y="6414467"/>
            <a:ext cx="13492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1 чтение СД</a:t>
            </a:r>
            <a:endParaRPr lang="ru-RU" sz="1000" dirty="0">
              <a:latin typeface="Book Antiqua" panose="02040602050305030304" pitchFamily="18" charset="0"/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8526940" y="6062513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17.11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70" name="Прямоугольник 69"/>
          <p:cNvSpPr/>
          <p:nvPr/>
        </p:nvSpPr>
        <p:spPr>
          <a:xfrm>
            <a:off x="9464449" y="1543985"/>
            <a:ext cx="641522" cy="27699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11.12</a:t>
            </a:r>
            <a:endParaRPr lang="ru-RU" sz="1200" b="1" dirty="0">
              <a:solidFill>
                <a:schemeClr val="bg1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9110572" y="1285075"/>
            <a:ext cx="13492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 Antiqua" panose="02040602050305030304" pitchFamily="18" charset="0"/>
                <a:ea typeface="FangSong" panose="02010609060101010101" pitchFamily="49" charset="-122"/>
              </a:rPr>
              <a:t>2 чтение СД</a:t>
            </a:r>
            <a:endParaRPr lang="ru-RU" sz="10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28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82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10" y="3907618"/>
            <a:ext cx="4501908" cy="30646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114578" y="326902"/>
            <a:ext cx="4007768" cy="15841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ЭТАПЫ</a:t>
            </a:r>
          </a:p>
          <a:p>
            <a:r>
              <a:rPr lang="ru-RU" sz="3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БЮДЖЕТНОГО </a:t>
            </a:r>
          </a:p>
          <a:p>
            <a:r>
              <a:rPr lang="ru-RU" sz="3200" b="1" dirty="0" smtClean="0">
                <a:solidFill>
                  <a:srgbClr val="66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ПРОЦЕССА</a:t>
            </a:r>
            <a:endParaRPr lang="ru-RU" sz="3200" dirty="0">
              <a:solidFill>
                <a:srgbClr val="6633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643;p41">
            <a:extLst>
              <a:ext uri="{FF2B5EF4-FFF2-40B4-BE49-F238E27FC236}">
                <a16:creationId xmlns="" xmlns:a16="http://schemas.microsoft.com/office/drawing/2014/main" id="{3BCF7FE3-8A18-4327-924E-9F442FCFEEB4}"/>
              </a:ext>
            </a:extLst>
          </p:cNvPr>
          <p:cNvSpPr/>
          <p:nvPr/>
        </p:nvSpPr>
        <p:spPr>
          <a:xfrm>
            <a:off x="6851915" y="1455260"/>
            <a:ext cx="2256197" cy="2785442"/>
          </a:xfrm>
          <a:custGeom>
            <a:avLst/>
            <a:gdLst/>
            <a:ahLst/>
            <a:cxnLst/>
            <a:rect l="l" t="t" r="r" b="b"/>
            <a:pathLst>
              <a:path w="17244" h="22162" extrusionOk="0">
                <a:moveTo>
                  <a:pt x="2324" y="1"/>
                </a:moveTo>
                <a:cubicBezTo>
                  <a:pt x="1042" y="1"/>
                  <a:pt x="1" y="1042"/>
                  <a:pt x="1" y="2324"/>
                </a:cubicBezTo>
                <a:lnTo>
                  <a:pt x="1" y="19838"/>
                </a:lnTo>
                <a:cubicBezTo>
                  <a:pt x="1" y="21119"/>
                  <a:pt x="1042" y="22162"/>
                  <a:pt x="2324" y="22162"/>
                </a:cubicBezTo>
                <a:lnTo>
                  <a:pt x="12011" y="22162"/>
                </a:lnTo>
                <a:lnTo>
                  <a:pt x="12011" y="21029"/>
                </a:lnTo>
                <a:lnTo>
                  <a:pt x="2324" y="21029"/>
                </a:lnTo>
                <a:cubicBezTo>
                  <a:pt x="1668" y="21029"/>
                  <a:pt x="1133" y="20495"/>
                  <a:pt x="1133" y="19840"/>
                </a:cubicBezTo>
                <a:lnTo>
                  <a:pt x="1133" y="2324"/>
                </a:lnTo>
                <a:cubicBezTo>
                  <a:pt x="1133" y="1668"/>
                  <a:pt x="1668" y="1133"/>
                  <a:pt x="2324" y="1133"/>
                </a:cubicBezTo>
                <a:lnTo>
                  <a:pt x="14921" y="1133"/>
                </a:lnTo>
                <a:cubicBezTo>
                  <a:pt x="15576" y="1133"/>
                  <a:pt x="16110" y="1668"/>
                  <a:pt x="16110" y="2324"/>
                </a:cubicBezTo>
                <a:lnTo>
                  <a:pt x="16110" y="7628"/>
                </a:lnTo>
                <a:lnTo>
                  <a:pt x="17244" y="7628"/>
                </a:lnTo>
                <a:lnTo>
                  <a:pt x="17244" y="2324"/>
                </a:lnTo>
                <a:cubicBezTo>
                  <a:pt x="17244" y="1042"/>
                  <a:pt x="16201" y="1"/>
                  <a:pt x="149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0" name="Google Shape;1643;p41">
            <a:extLst>
              <a:ext uri="{FF2B5EF4-FFF2-40B4-BE49-F238E27FC236}">
                <a16:creationId xmlns="" xmlns:a16="http://schemas.microsoft.com/office/drawing/2014/main" id="{3BCF7FE3-8A18-4327-924E-9F442FCFEEB4}"/>
              </a:ext>
            </a:extLst>
          </p:cNvPr>
          <p:cNvSpPr/>
          <p:nvPr/>
        </p:nvSpPr>
        <p:spPr>
          <a:xfrm rot="5400000">
            <a:off x="9494482" y="1901449"/>
            <a:ext cx="2356771" cy="2785442"/>
          </a:xfrm>
          <a:custGeom>
            <a:avLst/>
            <a:gdLst/>
            <a:ahLst/>
            <a:cxnLst/>
            <a:rect l="l" t="t" r="r" b="b"/>
            <a:pathLst>
              <a:path w="17244" h="22162" extrusionOk="0">
                <a:moveTo>
                  <a:pt x="2324" y="1"/>
                </a:moveTo>
                <a:cubicBezTo>
                  <a:pt x="1042" y="1"/>
                  <a:pt x="1" y="1042"/>
                  <a:pt x="1" y="2324"/>
                </a:cubicBezTo>
                <a:lnTo>
                  <a:pt x="1" y="19838"/>
                </a:lnTo>
                <a:cubicBezTo>
                  <a:pt x="1" y="21119"/>
                  <a:pt x="1042" y="22162"/>
                  <a:pt x="2324" y="22162"/>
                </a:cubicBezTo>
                <a:lnTo>
                  <a:pt x="12011" y="22162"/>
                </a:lnTo>
                <a:lnTo>
                  <a:pt x="12011" y="21029"/>
                </a:lnTo>
                <a:lnTo>
                  <a:pt x="2324" y="21029"/>
                </a:lnTo>
                <a:cubicBezTo>
                  <a:pt x="1668" y="21029"/>
                  <a:pt x="1133" y="20495"/>
                  <a:pt x="1133" y="19840"/>
                </a:cubicBezTo>
                <a:lnTo>
                  <a:pt x="1133" y="2324"/>
                </a:lnTo>
                <a:cubicBezTo>
                  <a:pt x="1133" y="1668"/>
                  <a:pt x="1668" y="1133"/>
                  <a:pt x="2324" y="1133"/>
                </a:cubicBezTo>
                <a:lnTo>
                  <a:pt x="14921" y="1133"/>
                </a:lnTo>
                <a:cubicBezTo>
                  <a:pt x="15576" y="1133"/>
                  <a:pt x="16110" y="1668"/>
                  <a:pt x="16110" y="2324"/>
                </a:cubicBezTo>
                <a:lnTo>
                  <a:pt x="16110" y="7628"/>
                </a:lnTo>
                <a:lnTo>
                  <a:pt x="17244" y="7628"/>
                </a:lnTo>
                <a:lnTo>
                  <a:pt x="17244" y="2324"/>
                </a:lnTo>
                <a:cubicBezTo>
                  <a:pt x="17244" y="1042"/>
                  <a:pt x="16201" y="1"/>
                  <a:pt x="1492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4028" y="2266967"/>
            <a:ext cx="19738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2">
                  <a:lumMod val="25000"/>
                </a:schemeClr>
              </a:buClr>
            </a:pP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Составление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проекта бюджета </a:t>
            </a:r>
            <a:endParaRPr lang="ru-RU" dirty="0" smtClean="0">
              <a:solidFill>
                <a:schemeClr val="tx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buClr>
                <a:schemeClr val="bg2">
                  <a:lumMod val="25000"/>
                </a:schemeClr>
              </a:buClr>
            </a:pP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очередной финансовый год и плановый период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425150" y="3486838"/>
            <a:ext cx="203740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Рассмотрение проекта бюджета </a:t>
            </a:r>
            <a:endParaRPr lang="ru-RU" dirty="0" smtClean="0">
              <a:solidFill>
                <a:schemeClr val="tx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на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очередной финансовый год и плановый период</a:t>
            </a:r>
          </a:p>
        </p:txBody>
      </p:sp>
      <p:sp>
        <p:nvSpPr>
          <p:cNvPr id="24" name="Google Shape;1633;p41">
            <a:extLst>
              <a:ext uri="{FF2B5EF4-FFF2-40B4-BE49-F238E27FC236}">
                <a16:creationId xmlns="" xmlns:a16="http://schemas.microsoft.com/office/drawing/2014/main" id="{2175FC53-2BF0-4A99-B87E-2D4DBBB853EB}"/>
              </a:ext>
            </a:extLst>
          </p:cNvPr>
          <p:cNvSpPr/>
          <p:nvPr/>
        </p:nvSpPr>
        <p:spPr>
          <a:xfrm>
            <a:off x="4649935" y="2339787"/>
            <a:ext cx="2369143" cy="2785693"/>
          </a:xfrm>
          <a:custGeom>
            <a:avLst/>
            <a:gdLst/>
            <a:ahLst/>
            <a:cxnLst/>
            <a:rect l="l" t="t" r="r" b="b"/>
            <a:pathLst>
              <a:path w="17245" h="22164" extrusionOk="0">
                <a:moveTo>
                  <a:pt x="2325" y="1"/>
                </a:moveTo>
                <a:cubicBezTo>
                  <a:pt x="1043" y="1"/>
                  <a:pt x="1" y="1043"/>
                  <a:pt x="1" y="2324"/>
                </a:cubicBezTo>
                <a:lnTo>
                  <a:pt x="1" y="19840"/>
                </a:lnTo>
                <a:cubicBezTo>
                  <a:pt x="1" y="21122"/>
                  <a:pt x="1043" y="22163"/>
                  <a:pt x="2325" y="22163"/>
                </a:cubicBezTo>
                <a:lnTo>
                  <a:pt x="14921" y="22163"/>
                </a:lnTo>
                <a:cubicBezTo>
                  <a:pt x="16201" y="22163"/>
                  <a:pt x="17245" y="21122"/>
                  <a:pt x="17245" y="19840"/>
                </a:cubicBezTo>
                <a:lnTo>
                  <a:pt x="17245" y="14536"/>
                </a:lnTo>
                <a:lnTo>
                  <a:pt x="16111" y="14536"/>
                </a:lnTo>
                <a:lnTo>
                  <a:pt x="16111" y="19840"/>
                </a:lnTo>
                <a:cubicBezTo>
                  <a:pt x="16111" y="20496"/>
                  <a:pt x="15577" y="21031"/>
                  <a:pt x="14921" y="21031"/>
                </a:cubicBezTo>
                <a:lnTo>
                  <a:pt x="2325" y="21031"/>
                </a:lnTo>
                <a:cubicBezTo>
                  <a:pt x="1668" y="21031"/>
                  <a:pt x="1134" y="20496"/>
                  <a:pt x="1134" y="19840"/>
                </a:cubicBezTo>
                <a:lnTo>
                  <a:pt x="1134" y="2324"/>
                </a:lnTo>
                <a:cubicBezTo>
                  <a:pt x="1134" y="1668"/>
                  <a:pt x="1668" y="1134"/>
                  <a:pt x="2325" y="1134"/>
                </a:cubicBezTo>
                <a:lnTo>
                  <a:pt x="12012" y="1134"/>
                </a:lnTo>
                <a:lnTo>
                  <a:pt x="120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25" name="Google Shape;1622;p41">
            <a:extLst>
              <a:ext uri="{FF2B5EF4-FFF2-40B4-BE49-F238E27FC236}">
                <a16:creationId xmlns="" xmlns:a16="http://schemas.microsoft.com/office/drawing/2014/main" id="{879CE97B-2A25-4B0E-9DCC-E76C97B02C67}"/>
              </a:ext>
            </a:extLst>
          </p:cNvPr>
          <p:cNvGrpSpPr/>
          <p:nvPr/>
        </p:nvGrpSpPr>
        <p:grpSpPr>
          <a:xfrm>
            <a:off x="241312" y="1783555"/>
            <a:ext cx="2350574" cy="2903098"/>
            <a:chOff x="356900" y="1529779"/>
            <a:chExt cx="1943313" cy="2225619"/>
          </a:xfrm>
        </p:grpSpPr>
        <p:sp>
          <p:nvSpPr>
            <p:cNvPr id="26" name="Google Shape;1623;p41">
              <a:extLst>
                <a:ext uri="{FF2B5EF4-FFF2-40B4-BE49-F238E27FC236}">
                  <a16:creationId xmlns="" xmlns:a16="http://schemas.microsoft.com/office/drawing/2014/main" id="{B8C51957-11E5-40EC-B357-75FBDB4881E4}"/>
                </a:ext>
              </a:extLst>
            </p:cNvPr>
            <p:cNvSpPr/>
            <p:nvPr/>
          </p:nvSpPr>
          <p:spPr>
            <a:xfrm>
              <a:off x="356900" y="1529779"/>
              <a:ext cx="1943313" cy="2135420"/>
            </a:xfrm>
            <a:custGeom>
              <a:avLst/>
              <a:gdLst/>
              <a:ahLst/>
              <a:cxnLst/>
              <a:rect l="l" t="t" r="r" b="b"/>
              <a:pathLst>
                <a:path w="17244" h="22162" extrusionOk="0">
                  <a:moveTo>
                    <a:pt x="2324" y="1"/>
                  </a:moveTo>
                  <a:cubicBezTo>
                    <a:pt x="1042" y="1"/>
                    <a:pt x="1" y="1042"/>
                    <a:pt x="1" y="2324"/>
                  </a:cubicBezTo>
                  <a:lnTo>
                    <a:pt x="1" y="19838"/>
                  </a:lnTo>
                  <a:cubicBezTo>
                    <a:pt x="1" y="21119"/>
                    <a:pt x="1042" y="22162"/>
                    <a:pt x="2324" y="22162"/>
                  </a:cubicBezTo>
                  <a:lnTo>
                    <a:pt x="12011" y="22162"/>
                  </a:lnTo>
                  <a:lnTo>
                    <a:pt x="12011" y="21029"/>
                  </a:lnTo>
                  <a:lnTo>
                    <a:pt x="2324" y="21029"/>
                  </a:lnTo>
                  <a:cubicBezTo>
                    <a:pt x="1668" y="21029"/>
                    <a:pt x="1133" y="20495"/>
                    <a:pt x="1133" y="19840"/>
                  </a:cubicBezTo>
                  <a:lnTo>
                    <a:pt x="1133" y="2324"/>
                  </a:lnTo>
                  <a:cubicBezTo>
                    <a:pt x="1133" y="1668"/>
                    <a:pt x="1668" y="1133"/>
                    <a:pt x="2324" y="1133"/>
                  </a:cubicBezTo>
                  <a:lnTo>
                    <a:pt x="14920" y="1133"/>
                  </a:lnTo>
                  <a:cubicBezTo>
                    <a:pt x="15576" y="1133"/>
                    <a:pt x="16111" y="1668"/>
                    <a:pt x="16111" y="2324"/>
                  </a:cubicBezTo>
                  <a:lnTo>
                    <a:pt x="16111" y="7628"/>
                  </a:lnTo>
                  <a:lnTo>
                    <a:pt x="17244" y="7628"/>
                  </a:lnTo>
                  <a:lnTo>
                    <a:pt x="17244" y="2324"/>
                  </a:lnTo>
                  <a:cubicBezTo>
                    <a:pt x="17244" y="1042"/>
                    <a:pt x="16201" y="1"/>
                    <a:pt x="14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7" name="Google Shape;1624;p41">
              <a:extLst>
                <a:ext uri="{FF2B5EF4-FFF2-40B4-BE49-F238E27FC236}">
                  <a16:creationId xmlns="" xmlns:a16="http://schemas.microsoft.com/office/drawing/2014/main" id="{43F89A2B-0F88-43E0-8566-8E083650CC48}"/>
                </a:ext>
              </a:extLst>
            </p:cNvPr>
            <p:cNvSpPr/>
            <p:nvPr/>
          </p:nvSpPr>
          <p:spPr>
            <a:xfrm>
              <a:off x="1706952" y="3465755"/>
              <a:ext cx="221249" cy="289643"/>
            </a:xfrm>
            <a:custGeom>
              <a:avLst/>
              <a:gdLst/>
              <a:ahLst/>
              <a:cxnLst/>
              <a:rect l="l" t="t" r="r" b="b"/>
              <a:pathLst>
                <a:path w="2329" h="3006" extrusionOk="0">
                  <a:moveTo>
                    <a:pt x="1" y="0"/>
                  </a:moveTo>
                  <a:lnTo>
                    <a:pt x="1" y="3006"/>
                  </a:lnTo>
                  <a:lnTo>
                    <a:pt x="2329" y="15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31" name="Google Shape;1634;p41">
            <a:extLst>
              <a:ext uri="{FF2B5EF4-FFF2-40B4-BE49-F238E27FC236}">
                <a16:creationId xmlns="" xmlns:a16="http://schemas.microsoft.com/office/drawing/2014/main" id="{AF66549D-FA99-437C-96B8-223E821DF763}"/>
              </a:ext>
            </a:extLst>
          </p:cNvPr>
          <p:cNvSpPr/>
          <p:nvPr/>
        </p:nvSpPr>
        <p:spPr>
          <a:xfrm>
            <a:off x="6268958" y="2232395"/>
            <a:ext cx="288473" cy="377936"/>
          </a:xfrm>
          <a:custGeom>
            <a:avLst/>
            <a:gdLst/>
            <a:ahLst/>
            <a:cxnLst/>
            <a:rect l="l" t="t" r="r" b="b"/>
            <a:pathLst>
              <a:path w="2328" h="3007" extrusionOk="0">
                <a:moveTo>
                  <a:pt x="1" y="1"/>
                </a:moveTo>
                <a:lnTo>
                  <a:pt x="1" y="3006"/>
                </a:lnTo>
                <a:lnTo>
                  <a:pt x="2328" y="1504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>
            <a:off x="8402581" y="3985886"/>
            <a:ext cx="288597" cy="377810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5" name="Google Shape;1633;p41">
            <a:extLst>
              <a:ext uri="{FF2B5EF4-FFF2-40B4-BE49-F238E27FC236}">
                <a16:creationId xmlns="" xmlns:a16="http://schemas.microsoft.com/office/drawing/2014/main" id="{2175FC53-2BF0-4A99-B87E-2D4DBBB853EB}"/>
              </a:ext>
            </a:extLst>
          </p:cNvPr>
          <p:cNvSpPr/>
          <p:nvPr/>
        </p:nvSpPr>
        <p:spPr>
          <a:xfrm>
            <a:off x="2305613" y="2970849"/>
            <a:ext cx="2301314" cy="2785693"/>
          </a:xfrm>
          <a:custGeom>
            <a:avLst/>
            <a:gdLst/>
            <a:ahLst/>
            <a:cxnLst/>
            <a:rect l="l" t="t" r="r" b="b"/>
            <a:pathLst>
              <a:path w="17245" h="22164" extrusionOk="0">
                <a:moveTo>
                  <a:pt x="2325" y="1"/>
                </a:moveTo>
                <a:cubicBezTo>
                  <a:pt x="1043" y="1"/>
                  <a:pt x="1" y="1043"/>
                  <a:pt x="1" y="2324"/>
                </a:cubicBezTo>
                <a:lnTo>
                  <a:pt x="1" y="19840"/>
                </a:lnTo>
                <a:cubicBezTo>
                  <a:pt x="1" y="21122"/>
                  <a:pt x="1043" y="22163"/>
                  <a:pt x="2325" y="22163"/>
                </a:cubicBezTo>
                <a:lnTo>
                  <a:pt x="14921" y="22163"/>
                </a:lnTo>
                <a:cubicBezTo>
                  <a:pt x="16201" y="22163"/>
                  <a:pt x="17245" y="21122"/>
                  <a:pt x="17245" y="19840"/>
                </a:cubicBezTo>
                <a:lnTo>
                  <a:pt x="17245" y="14536"/>
                </a:lnTo>
                <a:lnTo>
                  <a:pt x="16111" y="14536"/>
                </a:lnTo>
                <a:lnTo>
                  <a:pt x="16111" y="19840"/>
                </a:lnTo>
                <a:cubicBezTo>
                  <a:pt x="16111" y="20496"/>
                  <a:pt x="15577" y="21031"/>
                  <a:pt x="14921" y="21031"/>
                </a:cubicBezTo>
                <a:lnTo>
                  <a:pt x="2325" y="21031"/>
                </a:lnTo>
                <a:cubicBezTo>
                  <a:pt x="1668" y="21031"/>
                  <a:pt x="1134" y="20496"/>
                  <a:pt x="1134" y="19840"/>
                </a:cubicBezTo>
                <a:lnTo>
                  <a:pt x="1134" y="2324"/>
                </a:lnTo>
                <a:cubicBezTo>
                  <a:pt x="1134" y="1668"/>
                  <a:pt x="1668" y="1134"/>
                  <a:pt x="2325" y="1134"/>
                </a:cubicBezTo>
                <a:lnTo>
                  <a:pt x="12012" y="1134"/>
                </a:lnTo>
                <a:lnTo>
                  <a:pt x="12012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36" name="Google Shape;1634;p41">
            <a:extLst>
              <a:ext uri="{FF2B5EF4-FFF2-40B4-BE49-F238E27FC236}">
                <a16:creationId xmlns="" xmlns:a16="http://schemas.microsoft.com/office/drawing/2014/main" id="{AF66549D-FA99-437C-96B8-223E821DF763}"/>
              </a:ext>
            </a:extLst>
          </p:cNvPr>
          <p:cNvSpPr/>
          <p:nvPr/>
        </p:nvSpPr>
        <p:spPr>
          <a:xfrm>
            <a:off x="3888544" y="2857168"/>
            <a:ext cx="288473" cy="377936"/>
          </a:xfrm>
          <a:custGeom>
            <a:avLst/>
            <a:gdLst/>
            <a:ahLst/>
            <a:cxnLst/>
            <a:rect l="l" t="t" r="r" b="b"/>
            <a:pathLst>
              <a:path w="2328" h="3007" extrusionOk="0">
                <a:moveTo>
                  <a:pt x="1" y="1"/>
                </a:moveTo>
                <a:lnTo>
                  <a:pt x="1" y="3006"/>
                </a:lnTo>
                <a:lnTo>
                  <a:pt x="2328" y="1504"/>
                </a:lnTo>
                <a:lnTo>
                  <a:pt x="1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722666" y="2884484"/>
            <a:ext cx="21732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chemeClr val="bg2">
                  <a:lumMod val="25000"/>
                </a:schemeClr>
              </a:buClr>
            </a:pP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Утверждение проекта бюджета на очередной финансовый год </a:t>
            </a:r>
            <a:endParaRPr lang="ru-RU" dirty="0" smtClean="0">
              <a:solidFill>
                <a:schemeClr val="tx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buClr>
                <a:schemeClr val="bg2">
                  <a:lumMod val="25000"/>
                </a:schemeClr>
              </a:buClr>
            </a:pP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плановый период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6810693" y="2267101"/>
            <a:ext cx="23906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Исполнение </a:t>
            </a:r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бюджета</a:t>
            </a: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в текущем финансовом году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9877739" y="2525066"/>
            <a:ext cx="20344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Утверждение отчета </a:t>
            </a:r>
            <a:endParaRPr lang="ru-RU" dirty="0" smtClean="0">
              <a:solidFill>
                <a:schemeClr val="tx2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об </a:t>
            </a:r>
            <a:r>
              <a:rPr lang="ru-RU" dirty="0">
                <a:solidFill>
                  <a:schemeClr val="tx2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исполнении бюджета предыдущего года</a:t>
            </a:r>
            <a:endParaRPr lang="ru-RU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0" name="Google Shape;1644;p41">
            <a:extLst>
              <a:ext uri="{FF2B5EF4-FFF2-40B4-BE49-F238E27FC236}">
                <a16:creationId xmlns="" xmlns:a16="http://schemas.microsoft.com/office/drawing/2014/main" id="{2747AA7C-89BE-4070-B271-153467BED080}"/>
              </a:ext>
            </a:extLst>
          </p:cNvPr>
          <p:cNvSpPr/>
          <p:nvPr/>
        </p:nvSpPr>
        <p:spPr>
          <a:xfrm rot="10800000">
            <a:off x="10864552" y="4260999"/>
            <a:ext cx="288597" cy="377810"/>
          </a:xfrm>
          <a:custGeom>
            <a:avLst/>
            <a:gdLst/>
            <a:ahLst/>
            <a:cxnLst/>
            <a:rect l="l" t="t" r="r" b="b"/>
            <a:pathLst>
              <a:path w="2329" h="3006" extrusionOk="0">
                <a:moveTo>
                  <a:pt x="1" y="0"/>
                </a:moveTo>
                <a:lnTo>
                  <a:pt x="1" y="3006"/>
                </a:lnTo>
                <a:lnTo>
                  <a:pt x="2328" y="1503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5" name="Google Shape;1625;p41">
            <a:extLst>
              <a:ext uri="{FF2B5EF4-FFF2-40B4-BE49-F238E27FC236}">
                <a16:creationId xmlns=""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1064805" y="1466206"/>
            <a:ext cx="703588" cy="713642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6" name="Google Shape;1625;p41">
            <a:extLst>
              <a:ext uri="{FF2B5EF4-FFF2-40B4-BE49-F238E27FC236}">
                <a16:creationId xmlns=""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10423074" y="1815013"/>
            <a:ext cx="703588" cy="713642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7" name="Google Shape;1625;p41">
            <a:extLst>
              <a:ext uri="{FF2B5EF4-FFF2-40B4-BE49-F238E27FC236}">
                <a16:creationId xmlns=""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5321142" y="2049294"/>
            <a:ext cx="703588" cy="713642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8" name="Google Shape;1625;p41">
            <a:extLst>
              <a:ext uri="{FF2B5EF4-FFF2-40B4-BE49-F238E27FC236}">
                <a16:creationId xmlns=""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7647005" y="1176926"/>
            <a:ext cx="703588" cy="713642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9" name="Google Shape;1625;p41">
            <a:extLst>
              <a:ext uri="{FF2B5EF4-FFF2-40B4-BE49-F238E27FC236}">
                <a16:creationId xmlns="" xmlns:a16="http://schemas.microsoft.com/office/drawing/2014/main" id="{026961AA-A0A7-4C39-BC9F-90D766DE2AAE}"/>
              </a:ext>
            </a:extLst>
          </p:cNvPr>
          <p:cNvSpPr/>
          <p:nvPr/>
        </p:nvSpPr>
        <p:spPr>
          <a:xfrm>
            <a:off x="2912119" y="2734946"/>
            <a:ext cx="703588" cy="713642"/>
          </a:xfrm>
          <a:custGeom>
            <a:avLst/>
            <a:gdLst/>
            <a:ahLst/>
            <a:cxnLst/>
            <a:rect l="l" t="t" r="r" b="b"/>
            <a:pathLst>
              <a:path w="5678" h="5678" extrusionOk="0">
                <a:moveTo>
                  <a:pt x="2839" y="1"/>
                </a:moveTo>
                <a:cubicBezTo>
                  <a:pt x="1272" y="1"/>
                  <a:pt x="0" y="1272"/>
                  <a:pt x="0" y="2839"/>
                </a:cubicBezTo>
                <a:cubicBezTo>
                  <a:pt x="0" y="4407"/>
                  <a:pt x="1272" y="5678"/>
                  <a:pt x="2839" y="5678"/>
                </a:cubicBezTo>
                <a:cubicBezTo>
                  <a:pt x="4407" y="5678"/>
                  <a:pt x="5678" y="4407"/>
                  <a:pt x="5678" y="2839"/>
                </a:cubicBezTo>
                <a:cubicBezTo>
                  <a:pt x="5678" y="1272"/>
                  <a:pt x="4407" y="1"/>
                  <a:pt x="283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1" name="Google Shape;1654;p41">
            <a:extLst>
              <a:ext uri="{FF2B5EF4-FFF2-40B4-BE49-F238E27FC236}">
                <a16:creationId xmlns="" xmlns:a16="http://schemas.microsoft.com/office/drawing/2014/main" id="{F04E2B40-D72E-46E3-AECB-84E03830E25E}"/>
              </a:ext>
            </a:extLst>
          </p:cNvPr>
          <p:cNvSpPr txBox="1"/>
          <p:nvPr/>
        </p:nvSpPr>
        <p:spPr>
          <a:xfrm>
            <a:off x="832316" y="1396140"/>
            <a:ext cx="11108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3200" b="1" kern="0" dirty="0">
                <a:solidFill>
                  <a:schemeClr val="accent4"/>
                </a:solidFill>
                <a:cs typeface="+mn-ea"/>
                <a:sym typeface="+mn-lt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2" name="Google Shape;1626;p41">
            <a:extLst>
              <a:ext uri="{FF2B5EF4-FFF2-40B4-BE49-F238E27FC236}">
                <a16:creationId xmlns="" xmlns:a16="http://schemas.microsoft.com/office/drawing/2014/main" id="{89F30AA7-E269-48FC-AAFF-25D39228867A}"/>
              </a:ext>
            </a:extLst>
          </p:cNvPr>
          <p:cNvSpPr/>
          <p:nvPr/>
        </p:nvSpPr>
        <p:spPr>
          <a:xfrm>
            <a:off x="980335" y="1382748"/>
            <a:ext cx="843735" cy="855792"/>
          </a:xfrm>
          <a:custGeom>
            <a:avLst/>
            <a:gdLst/>
            <a:ahLst/>
            <a:cxnLst/>
            <a:rect l="l" t="t" r="r" b="b"/>
            <a:pathLst>
              <a:path w="6809" h="6809" extrusionOk="0">
                <a:moveTo>
                  <a:pt x="3405" y="1131"/>
                </a:moveTo>
                <a:cubicBezTo>
                  <a:pt x="4658" y="1131"/>
                  <a:pt x="5677" y="2152"/>
                  <a:pt x="5677" y="3403"/>
                </a:cubicBezTo>
                <a:cubicBezTo>
                  <a:pt x="5677" y="4656"/>
                  <a:pt x="4658" y="5676"/>
                  <a:pt x="3405" y="5676"/>
                </a:cubicBezTo>
                <a:cubicBezTo>
                  <a:pt x="2152" y="5676"/>
                  <a:pt x="1132" y="4656"/>
                  <a:pt x="1132" y="3403"/>
                </a:cubicBezTo>
                <a:cubicBezTo>
                  <a:pt x="1132" y="2150"/>
                  <a:pt x="2152" y="1131"/>
                  <a:pt x="3405" y="1131"/>
                </a:cubicBezTo>
                <a:close/>
                <a:moveTo>
                  <a:pt x="3405" y="1"/>
                </a:moveTo>
                <a:cubicBezTo>
                  <a:pt x="1527" y="1"/>
                  <a:pt x="1" y="1527"/>
                  <a:pt x="1" y="3405"/>
                </a:cubicBezTo>
                <a:cubicBezTo>
                  <a:pt x="1" y="5282"/>
                  <a:pt x="1528" y="6809"/>
                  <a:pt x="3405" y="6809"/>
                </a:cubicBezTo>
                <a:cubicBezTo>
                  <a:pt x="5282" y="6809"/>
                  <a:pt x="6809" y="5282"/>
                  <a:pt x="6809" y="3405"/>
                </a:cubicBezTo>
                <a:cubicBezTo>
                  <a:pt x="6809" y="1527"/>
                  <a:pt x="5282" y="1"/>
                  <a:pt x="34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5" name="Google Shape;1626;p41">
            <a:extLst>
              <a:ext uri="{FF2B5EF4-FFF2-40B4-BE49-F238E27FC236}">
                <a16:creationId xmlns="" xmlns:a16="http://schemas.microsoft.com/office/drawing/2014/main" id="{89F30AA7-E269-48FC-AAFF-25D39228867A}"/>
              </a:ext>
            </a:extLst>
          </p:cNvPr>
          <p:cNvSpPr/>
          <p:nvPr/>
        </p:nvSpPr>
        <p:spPr>
          <a:xfrm>
            <a:off x="10386927" y="1722194"/>
            <a:ext cx="843735" cy="855792"/>
          </a:xfrm>
          <a:custGeom>
            <a:avLst/>
            <a:gdLst/>
            <a:ahLst/>
            <a:cxnLst/>
            <a:rect l="l" t="t" r="r" b="b"/>
            <a:pathLst>
              <a:path w="6809" h="6809" extrusionOk="0">
                <a:moveTo>
                  <a:pt x="3405" y="1131"/>
                </a:moveTo>
                <a:cubicBezTo>
                  <a:pt x="4658" y="1131"/>
                  <a:pt x="5677" y="2152"/>
                  <a:pt x="5677" y="3403"/>
                </a:cubicBezTo>
                <a:cubicBezTo>
                  <a:pt x="5677" y="4656"/>
                  <a:pt x="4658" y="5676"/>
                  <a:pt x="3405" y="5676"/>
                </a:cubicBezTo>
                <a:cubicBezTo>
                  <a:pt x="2152" y="5676"/>
                  <a:pt x="1132" y="4656"/>
                  <a:pt x="1132" y="3403"/>
                </a:cubicBezTo>
                <a:cubicBezTo>
                  <a:pt x="1132" y="2150"/>
                  <a:pt x="2152" y="1131"/>
                  <a:pt x="3405" y="1131"/>
                </a:cubicBezTo>
                <a:close/>
                <a:moveTo>
                  <a:pt x="3405" y="1"/>
                </a:moveTo>
                <a:cubicBezTo>
                  <a:pt x="1527" y="1"/>
                  <a:pt x="1" y="1527"/>
                  <a:pt x="1" y="3405"/>
                </a:cubicBezTo>
                <a:cubicBezTo>
                  <a:pt x="1" y="5282"/>
                  <a:pt x="1528" y="6809"/>
                  <a:pt x="3405" y="6809"/>
                </a:cubicBezTo>
                <a:cubicBezTo>
                  <a:pt x="5282" y="6809"/>
                  <a:pt x="6809" y="5282"/>
                  <a:pt x="6809" y="3405"/>
                </a:cubicBezTo>
                <a:cubicBezTo>
                  <a:pt x="6809" y="1527"/>
                  <a:pt x="5282" y="1"/>
                  <a:pt x="34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4" name="Google Shape;1626;p41">
            <a:extLst>
              <a:ext uri="{FF2B5EF4-FFF2-40B4-BE49-F238E27FC236}">
                <a16:creationId xmlns="" xmlns:a16="http://schemas.microsoft.com/office/drawing/2014/main" id="{89F30AA7-E269-48FC-AAFF-25D39228867A}"/>
              </a:ext>
            </a:extLst>
          </p:cNvPr>
          <p:cNvSpPr/>
          <p:nvPr/>
        </p:nvSpPr>
        <p:spPr>
          <a:xfrm>
            <a:off x="7576931" y="1101610"/>
            <a:ext cx="843735" cy="855792"/>
          </a:xfrm>
          <a:custGeom>
            <a:avLst/>
            <a:gdLst/>
            <a:ahLst/>
            <a:cxnLst/>
            <a:rect l="l" t="t" r="r" b="b"/>
            <a:pathLst>
              <a:path w="6809" h="6809" extrusionOk="0">
                <a:moveTo>
                  <a:pt x="3405" y="1131"/>
                </a:moveTo>
                <a:cubicBezTo>
                  <a:pt x="4658" y="1131"/>
                  <a:pt x="5677" y="2152"/>
                  <a:pt x="5677" y="3403"/>
                </a:cubicBezTo>
                <a:cubicBezTo>
                  <a:pt x="5677" y="4656"/>
                  <a:pt x="4658" y="5676"/>
                  <a:pt x="3405" y="5676"/>
                </a:cubicBezTo>
                <a:cubicBezTo>
                  <a:pt x="2152" y="5676"/>
                  <a:pt x="1132" y="4656"/>
                  <a:pt x="1132" y="3403"/>
                </a:cubicBezTo>
                <a:cubicBezTo>
                  <a:pt x="1132" y="2150"/>
                  <a:pt x="2152" y="1131"/>
                  <a:pt x="3405" y="1131"/>
                </a:cubicBezTo>
                <a:close/>
                <a:moveTo>
                  <a:pt x="3405" y="1"/>
                </a:moveTo>
                <a:cubicBezTo>
                  <a:pt x="1527" y="1"/>
                  <a:pt x="1" y="1527"/>
                  <a:pt x="1" y="3405"/>
                </a:cubicBezTo>
                <a:cubicBezTo>
                  <a:pt x="1" y="5282"/>
                  <a:pt x="1528" y="6809"/>
                  <a:pt x="3405" y="6809"/>
                </a:cubicBezTo>
                <a:cubicBezTo>
                  <a:pt x="5282" y="6809"/>
                  <a:pt x="6809" y="5282"/>
                  <a:pt x="6809" y="3405"/>
                </a:cubicBezTo>
                <a:cubicBezTo>
                  <a:pt x="6809" y="1527"/>
                  <a:pt x="5282" y="1"/>
                  <a:pt x="34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4" name="Google Shape;1626;p41">
            <a:extLst>
              <a:ext uri="{FF2B5EF4-FFF2-40B4-BE49-F238E27FC236}">
                <a16:creationId xmlns="" xmlns:a16="http://schemas.microsoft.com/office/drawing/2014/main" id="{89F30AA7-E269-48FC-AAFF-25D39228867A}"/>
              </a:ext>
            </a:extLst>
          </p:cNvPr>
          <p:cNvSpPr/>
          <p:nvPr/>
        </p:nvSpPr>
        <p:spPr>
          <a:xfrm>
            <a:off x="5297909" y="1967918"/>
            <a:ext cx="843735" cy="855792"/>
          </a:xfrm>
          <a:custGeom>
            <a:avLst/>
            <a:gdLst/>
            <a:ahLst/>
            <a:cxnLst/>
            <a:rect l="l" t="t" r="r" b="b"/>
            <a:pathLst>
              <a:path w="6809" h="6809" extrusionOk="0">
                <a:moveTo>
                  <a:pt x="3405" y="1131"/>
                </a:moveTo>
                <a:cubicBezTo>
                  <a:pt x="4658" y="1131"/>
                  <a:pt x="5677" y="2152"/>
                  <a:pt x="5677" y="3403"/>
                </a:cubicBezTo>
                <a:cubicBezTo>
                  <a:pt x="5677" y="4656"/>
                  <a:pt x="4658" y="5676"/>
                  <a:pt x="3405" y="5676"/>
                </a:cubicBezTo>
                <a:cubicBezTo>
                  <a:pt x="2152" y="5676"/>
                  <a:pt x="1132" y="4656"/>
                  <a:pt x="1132" y="3403"/>
                </a:cubicBezTo>
                <a:cubicBezTo>
                  <a:pt x="1132" y="2150"/>
                  <a:pt x="2152" y="1131"/>
                  <a:pt x="3405" y="1131"/>
                </a:cubicBezTo>
                <a:close/>
                <a:moveTo>
                  <a:pt x="3405" y="1"/>
                </a:moveTo>
                <a:cubicBezTo>
                  <a:pt x="1527" y="1"/>
                  <a:pt x="1" y="1527"/>
                  <a:pt x="1" y="3405"/>
                </a:cubicBezTo>
                <a:cubicBezTo>
                  <a:pt x="1" y="5282"/>
                  <a:pt x="1528" y="6809"/>
                  <a:pt x="3405" y="6809"/>
                </a:cubicBezTo>
                <a:cubicBezTo>
                  <a:pt x="5282" y="6809"/>
                  <a:pt x="6809" y="5282"/>
                  <a:pt x="6809" y="3405"/>
                </a:cubicBezTo>
                <a:cubicBezTo>
                  <a:pt x="6809" y="1527"/>
                  <a:pt x="5282" y="1"/>
                  <a:pt x="34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3" name="Google Shape;1626;p41">
            <a:extLst>
              <a:ext uri="{FF2B5EF4-FFF2-40B4-BE49-F238E27FC236}">
                <a16:creationId xmlns="" xmlns:a16="http://schemas.microsoft.com/office/drawing/2014/main" id="{89F30AA7-E269-48FC-AAFF-25D39228867A}"/>
              </a:ext>
            </a:extLst>
          </p:cNvPr>
          <p:cNvSpPr/>
          <p:nvPr/>
        </p:nvSpPr>
        <p:spPr>
          <a:xfrm>
            <a:off x="2878684" y="2628077"/>
            <a:ext cx="843735" cy="855792"/>
          </a:xfrm>
          <a:custGeom>
            <a:avLst/>
            <a:gdLst/>
            <a:ahLst/>
            <a:cxnLst/>
            <a:rect l="l" t="t" r="r" b="b"/>
            <a:pathLst>
              <a:path w="6809" h="6809" extrusionOk="0">
                <a:moveTo>
                  <a:pt x="3405" y="1131"/>
                </a:moveTo>
                <a:cubicBezTo>
                  <a:pt x="4658" y="1131"/>
                  <a:pt x="5677" y="2152"/>
                  <a:pt x="5677" y="3403"/>
                </a:cubicBezTo>
                <a:cubicBezTo>
                  <a:pt x="5677" y="4656"/>
                  <a:pt x="4658" y="5676"/>
                  <a:pt x="3405" y="5676"/>
                </a:cubicBezTo>
                <a:cubicBezTo>
                  <a:pt x="2152" y="5676"/>
                  <a:pt x="1132" y="4656"/>
                  <a:pt x="1132" y="3403"/>
                </a:cubicBezTo>
                <a:cubicBezTo>
                  <a:pt x="1132" y="2150"/>
                  <a:pt x="2152" y="1131"/>
                  <a:pt x="3405" y="1131"/>
                </a:cubicBezTo>
                <a:close/>
                <a:moveTo>
                  <a:pt x="3405" y="1"/>
                </a:moveTo>
                <a:cubicBezTo>
                  <a:pt x="1527" y="1"/>
                  <a:pt x="1" y="1527"/>
                  <a:pt x="1" y="3405"/>
                </a:cubicBezTo>
                <a:cubicBezTo>
                  <a:pt x="1" y="5282"/>
                  <a:pt x="1528" y="6809"/>
                  <a:pt x="3405" y="6809"/>
                </a:cubicBezTo>
                <a:cubicBezTo>
                  <a:pt x="5282" y="6809"/>
                  <a:pt x="6809" y="5282"/>
                  <a:pt x="6809" y="3405"/>
                </a:cubicBezTo>
                <a:cubicBezTo>
                  <a:pt x="6809" y="1527"/>
                  <a:pt x="5282" y="1"/>
                  <a:pt x="340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0" name="Google Shape;1655;p41">
            <a:extLst>
              <a:ext uri="{FF2B5EF4-FFF2-40B4-BE49-F238E27FC236}">
                <a16:creationId xmlns="" xmlns:a16="http://schemas.microsoft.com/office/drawing/2014/main" id="{0A967CD9-5B99-484B-9903-33FD7442B530}"/>
              </a:ext>
            </a:extLst>
          </p:cNvPr>
          <p:cNvSpPr txBox="1"/>
          <p:nvPr/>
        </p:nvSpPr>
        <p:spPr>
          <a:xfrm>
            <a:off x="2735608" y="2604793"/>
            <a:ext cx="11108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cs typeface="+mn-ea"/>
                <a:sym typeface="+mn-lt"/>
              </a:rPr>
              <a:t>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2" name="Google Shape;1656;p41">
            <a:extLst>
              <a:ext uri="{FF2B5EF4-FFF2-40B4-BE49-F238E27FC236}">
                <a16:creationId xmlns="" xmlns:a16="http://schemas.microsoft.com/office/drawing/2014/main" id="{90BBC4B2-4816-4357-BFB0-39D5A4B36172}"/>
              </a:ext>
            </a:extLst>
          </p:cNvPr>
          <p:cNvSpPr txBox="1"/>
          <p:nvPr/>
        </p:nvSpPr>
        <p:spPr>
          <a:xfrm>
            <a:off x="5164376" y="1978706"/>
            <a:ext cx="11108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cs typeface="+mn-ea"/>
                <a:sym typeface="+mn-lt"/>
              </a:rPr>
              <a:t>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6" name="Google Shape;1656;p41">
            <a:extLst>
              <a:ext uri="{FF2B5EF4-FFF2-40B4-BE49-F238E27FC236}">
                <a16:creationId xmlns="" xmlns:a16="http://schemas.microsoft.com/office/drawing/2014/main" id="{90BBC4B2-4816-4357-BFB0-39D5A4B36172}"/>
              </a:ext>
            </a:extLst>
          </p:cNvPr>
          <p:cNvSpPr txBox="1"/>
          <p:nvPr/>
        </p:nvSpPr>
        <p:spPr>
          <a:xfrm>
            <a:off x="7424613" y="1112091"/>
            <a:ext cx="11108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3200" b="1" kern="0" dirty="0">
                <a:solidFill>
                  <a:schemeClr val="accent4"/>
                </a:solidFill>
                <a:cs typeface="+mn-ea"/>
                <a:sym typeface="+mn-lt"/>
              </a:rPr>
              <a:t>4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7" name="Google Shape;1656;p41">
            <a:extLst>
              <a:ext uri="{FF2B5EF4-FFF2-40B4-BE49-F238E27FC236}">
                <a16:creationId xmlns="" xmlns:a16="http://schemas.microsoft.com/office/drawing/2014/main" id="{90BBC4B2-4816-4357-BFB0-39D5A4B36172}"/>
              </a:ext>
            </a:extLst>
          </p:cNvPr>
          <p:cNvSpPr txBox="1"/>
          <p:nvPr/>
        </p:nvSpPr>
        <p:spPr>
          <a:xfrm>
            <a:off x="10253394" y="1722194"/>
            <a:ext cx="1110800" cy="7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ru-RU" sz="3200" b="1" kern="0" dirty="0">
                <a:solidFill>
                  <a:schemeClr val="accent4"/>
                </a:solidFill>
                <a:cs typeface="+mn-ea"/>
                <a:sym typeface="+mn-lt"/>
              </a:rPr>
              <a:t>5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95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40000"/>
                <a:lumOff val="60000"/>
              </a:schemeClr>
            </a:gs>
            <a:gs pos="82000">
              <a:schemeClr val="bg1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429225" y="3997008"/>
            <a:ext cx="11305256" cy="648216"/>
          </a:xfrm>
          <a:prstGeom prst="roundRect">
            <a:avLst/>
          </a:prstGeom>
          <a:gradFill>
            <a:gsLst>
              <a:gs pos="61000">
                <a:schemeClr val="accent4">
                  <a:lumMod val="40000"/>
                  <a:lumOff val="60000"/>
                </a:schemeClr>
              </a:gs>
              <a:gs pos="24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29225" y="5706299"/>
            <a:ext cx="11305256" cy="648216"/>
          </a:xfrm>
          <a:prstGeom prst="roundRect">
            <a:avLst/>
          </a:prstGeom>
          <a:gradFill>
            <a:gsLst>
              <a:gs pos="61000">
                <a:schemeClr val="accent4">
                  <a:lumMod val="40000"/>
                  <a:lumOff val="60000"/>
                </a:schemeClr>
              </a:gs>
              <a:gs pos="22000">
                <a:schemeClr val="accent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9225" y="2132712"/>
            <a:ext cx="11305256" cy="648216"/>
          </a:xfrm>
          <a:prstGeom prst="roundRect">
            <a:avLst/>
          </a:prstGeom>
          <a:gradFill>
            <a:gsLst>
              <a:gs pos="16216">
                <a:schemeClr val="accent4"/>
              </a:gs>
              <a:gs pos="65000">
                <a:schemeClr val="accent4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235397" y="2282874"/>
            <a:ext cx="1324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ДОХОДЫ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9225" y="2810834"/>
            <a:ext cx="29039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>
              <a:defRPr/>
            </a:pPr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в том числе:</a:t>
            </a:r>
          </a:p>
          <a:p>
            <a:pPr algn="ctr" fontAlgn="b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налоговые и неналоговые</a:t>
            </a:r>
            <a:endParaRPr lang="ru-RU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9376" y="3584781"/>
            <a:ext cx="1770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безвозмездные</a:t>
            </a:r>
            <a:endParaRPr lang="ru-RU" i="1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35397" y="4141096"/>
            <a:ext cx="1396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"/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РАСХОДЫ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29225" y="4894128"/>
            <a:ext cx="312000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sz="1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в том числе :</a:t>
            </a:r>
          </a:p>
          <a:p>
            <a:pPr algn="ctr" fontAlgn="b"/>
            <a:r>
              <a:rPr lang="ru-RU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межбюджетные трансферты</a:t>
            </a:r>
            <a:endParaRPr lang="ru-RU" b="1" i="1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9285" y="5701664"/>
            <a:ext cx="2039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Дефицит (-) </a:t>
            </a:r>
          </a:p>
          <a:p>
            <a:pPr algn="ctr" fontAlgn="b"/>
            <a:r>
              <a:rPr lang="ru-RU" b="1" dirty="0">
                <a:solidFill>
                  <a:schemeClr val="bg1"/>
                </a:solidFill>
                <a:latin typeface="Comic Sans MS" panose="030F0702030302020204" pitchFamily="66" charset="0"/>
              </a:rPr>
              <a:t>Профицит (+)</a:t>
            </a:r>
            <a:endParaRPr lang="ru-RU" b="1" dirty="0">
              <a:solidFill>
                <a:schemeClr val="bg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83890" y="1515871"/>
            <a:ext cx="1104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663300"/>
                </a:solidFill>
                <a:latin typeface="Candara" panose="020E0502030303020204" pitchFamily="34" charset="0"/>
              </a:rPr>
              <a:t>2026 </a:t>
            </a:r>
            <a:endParaRPr lang="ru-RU" sz="3200" b="1" dirty="0">
              <a:solidFill>
                <a:srgbClr val="663300"/>
              </a:solidFill>
              <a:latin typeface="Candara" panose="020E0502030303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274220" y="1510847"/>
            <a:ext cx="10791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663300"/>
                </a:solidFill>
                <a:latin typeface="Candara" panose="020E0502030303020204" pitchFamily="34" charset="0"/>
              </a:rPr>
              <a:t>2027 </a:t>
            </a:r>
            <a:endParaRPr lang="ru-RU" sz="3200" b="1" dirty="0">
              <a:solidFill>
                <a:srgbClr val="663300"/>
              </a:solidFill>
              <a:latin typeface="Candara" panose="020E0502030303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749436" y="1548238"/>
            <a:ext cx="11079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200" b="1" dirty="0" smtClean="0">
                <a:solidFill>
                  <a:srgbClr val="663300"/>
                </a:solidFill>
                <a:latin typeface="Candara" panose="020E0502030303020204" pitchFamily="34" charset="0"/>
              </a:rPr>
              <a:t>2028 </a:t>
            </a:r>
            <a:endParaRPr lang="ru-RU" sz="3200" b="1" dirty="0">
              <a:solidFill>
                <a:srgbClr val="663300"/>
              </a:solidFill>
              <a:latin typeface="Candara" panose="020E0502030303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650105" y="2255823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50 218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28686" y="2250799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53 099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743026" y="2257811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54 047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648091" y="3037798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30 553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639808" y="3546629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19 665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228686" y="3040668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33 239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18942" y="3614351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19 860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779719" y="3044836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34 779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806943" y="3614350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19 268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4650105" y="4111544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50 518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228686" y="4125707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55 093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686498" y="4110318"/>
            <a:ext cx="11208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56 134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4687900" y="5092788"/>
            <a:ext cx="1024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13 329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591980" y="508737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0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078433" y="5087371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0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708807" y="5824774"/>
            <a:ext cx="8739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- 300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195236" y="5813171"/>
            <a:ext cx="1130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- 1 994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9699787" y="5813171"/>
            <a:ext cx="1130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663300"/>
                </a:solidFill>
                <a:latin typeface="Bookman Old Style" panose="02050604050505020204" pitchFamily="18" charset="0"/>
                <a:cs typeface="Arial" panose="020B0604020202020204" pitchFamily="34" charset="0"/>
              </a:rPr>
              <a:t>- 2 087</a:t>
            </a:r>
            <a:endParaRPr lang="ru-RU" sz="2000" b="1" dirty="0">
              <a:solidFill>
                <a:srgbClr val="663300"/>
              </a:solidFill>
              <a:latin typeface="Bookman Old Style" panose="02050604050505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1347" y="455792"/>
            <a:ext cx="87992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ОСНОВНЫЕ ПАРАМЕТРЫ БЮДЖЕТА </a:t>
            </a:r>
            <a:r>
              <a:rPr lang="ru-RU" sz="1400" b="1" dirty="0">
                <a:solidFill>
                  <a:srgbClr val="663300"/>
                </a:solidFill>
                <a:latin typeface="Arial Black" panose="020B0A04020102020204" pitchFamily="34" charset="0"/>
                <a:ea typeface="FangSong" panose="02010609060101010101" pitchFamily="49" charset="-122"/>
              </a:rPr>
              <a:t>(тыс. руб.)</a:t>
            </a:r>
            <a:endParaRPr lang="ru-RU" sz="1400" dirty="0">
              <a:solidFill>
                <a:srgbClr val="6633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64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13713</TotalTime>
  <Words>1929</Words>
  <Application>Microsoft Office PowerPoint</Application>
  <PresentationFormat>Произвольный</PresentationFormat>
  <Paragraphs>523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Киришский муниципальный район Ленинградской области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доходов бюджета за 2024-2028 годы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Кузьмина</dc:creator>
  <cp:lastModifiedBy>daviduk</cp:lastModifiedBy>
  <cp:revision>829</cp:revision>
  <cp:lastPrinted>2024-11-29T12:56:51Z</cp:lastPrinted>
  <dcterms:created xsi:type="dcterms:W3CDTF">2024-05-02T11:02:35Z</dcterms:created>
  <dcterms:modified xsi:type="dcterms:W3CDTF">2026-02-12T13:00:05Z</dcterms:modified>
</cp:coreProperties>
</file>